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59" r:id="rId4"/>
    <p:sldId id="258"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F9D46-A429-40ED-908E-1E512A6AB4AC}" v="3320" dt="2019-06-17T09:24:31.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3713" autoAdjust="0"/>
  </p:normalViewPr>
  <p:slideViewPr>
    <p:cSldViewPr snapToGrid="0" showGuides="1">
      <p:cViewPr varScale="1">
        <p:scale>
          <a:sx n="83" d="100"/>
          <a:sy n="83" d="100"/>
        </p:scale>
        <p:origin x="42" y="27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8D7FD-B967-4D23-9A1E-B48F899DA570}" type="datetimeFigureOut">
              <a:rPr lang="en-US" smtClean="0"/>
              <a:t>7/8/2019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FC565-DAE4-49C0-BD97-49E4CF37671E}" type="slidenum">
              <a:rPr lang="en-US" smtClean="0"/>
              <a:t>‹#›</a:t>
            </a:fld>
            <a:endParaRPr lang="en-US" dirty="0"/>
          </a:p>
        </p:txBody>
      </p:sp>
    </p:spTree>
    <p:extLst>
      <p:ext uri="{BB962C8B-B14F-4D97-AF65-F5344CB8AC3E}">
        <p14:creationId xmlns:p14="http://schemas.microsoft.com/office/powerpoint/2010/main" val="262606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telligenteconomist.com/introduction-to-behavioral-economic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A research professor who’s work focuses on the i</a:t>
            </a:r>
            <a:r>
              <a:rPr lang="en-US" sz="1200" b="0" i="0" kern="1200" dirty="0">
                <a:solidFill>
                  <a:schemeClr val="tx1"/>
                </a:solidFill>
                <a:effectLst/>
                <a:latin typeface="+mn-lt"/>
                <a:ea typeface="+mn-ea"/>
                <a:cs typeface="+mn-cs"/>
              </a:rPr>
              <a:t>ntersection of leadership and diversity was inspired by a common marketing principle and product pricing strategy.</a:t>
            </a:r>
          </a:p>
          <a:p>
            <a:pPr rtl="0" fontAlgn="ctr"/>
            <a:endParaRPr lang="en-US" sz="1200" b="0" i="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Decoy Effect also known as the Asymmetric Dominance Effect is a </a:t>
            </a:r>
            <a:r>
              <a:rPr lang="en-US" sz="1200" b="0" u="none" strike="noStrike" kern="1200" dirty="0">
                <a:solidFill>
                  <a:schemeClr val="tx1"/>
                </a:solidFill>
                <a:effectLst/>
                <a:latin typeface="+mn-lt"/>
                <a:ea typeface="+mn-ea"/>
                <a:cs typeface="+mn-cs"/>
                <a:hlinkClick r:id="rId3"/>
              </a:rPr>
              <a:t>cognitive bias</a:t>
            </a:r>
            <a:r>
              <a:rPr lang="en-US" sz="1200" b="0" kern="1200" dirty="0">
                <a:solidFill>
                  <a:schemeClr val="tx1"/>
                </a:solidFill>
                <a:effectLst/>
                <a:latin typeface="+mn-lt"/>
                <a:ea typeface="+mn-ea"/>
                <a:cs typeface="+mn-cs"/>
              </a:rPr>
              <a:t> in which consumers will tend to have a specific change in preferences between two options when also presented with a third option that is asymmetrically dominated.</a:t>
            </a:r>
            <a:endParaRPr lang="en-US" b="1" dirty="0"/>
          </a:p>
          <a:p>
            <a:pPr rtl="0" fontAlgn="ct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3DFC565-DAE4-49C0-BD97-49E4CF37671E}" type="slidenum">
              <a:rPr lang="en-US" smtClean="0"/>
              <a:t>2</a:t>
            </a:fld>
            <a:endParaRPr lang="en-US" dirty="0"/>
          </a:p>
        </p:txBody>
      </p:sp>
    </p:spTree>
    <p:extLst>
      <p:ext uri="{BB962C8B-B14F-4D97-AF65-F5344CB8AC3E}">
        <p14:creationId xmlns:p14="http://schemas.microsoft.com/office/powerpoint/2010/main" val="6849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classic example of the decoy effect may found at the concession stand. When presented with just two options, customers most frequently purchase the small popcorn for three dollars. The decoy effect tells us that when there are only two options, consumers will tend to make decisions according to their personal preferences.</a:t>
            </a:r>
            <a:br>
              <a:rPr lang="en-US" dirty="0"/>
            </a:br>
            <a:endParaRPr lang="en-US" dirty="0"/>
          </a:p>
        </p:txBody>
      </p:sp>
      <p:sp>
        <p:nvSpPr>
          <p:cNvPr id="4" name="Slide Number Placeholder 3"/>
          <p:cNvSpPr>
            <a:spLocks noGrp="1"/>
          </p:cNvSpPr>
          <p:nvPr>
            <p:ph type="sldNum" sz="quarter" idx="5"/>
          </p:nvPr>
        </p:nvSpPr>
        <p:spPr/>
        <p:txBody>
          <a:bodyPr/>
          <a:lstStyle/>
          <a:p>
            <a:fld id="{B3DFC565-DAE4-49C0-BD97-49E4CF37671E}" type="slidenum">
              <a:rPr lang="en-US" smtClean="0"/>
              <a:t>3</a:t>
            </a:fld>
            <a:endParaRPr lang="en-US" dirty="0"/>
          </a:p>
        </p:txBody>
      </p:sp>
    </p:spTree>
    <p:extLst>
      <p:ext uri="{BB962C8B-B14F-4D97-AF65-F5344CB8AC3E}">
        <p14:creationId xmlns:p14="http://schemas.microsoft.com/office/powerpoint/2010/main" val="114284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a:solidFill>
                  <a:schemeClr val="tx1"/>
                </a:solidFill>
                <a:effectLst/>
                <a:latin typeface="+mn-lt"/>
                <a:ea typeface="+mn-ea"/>
                <a:cs typeface="+mn-cs"/>
              </a:rPr>
              <a:t>When consumers are presented with three products, people are more likely to make the decision between the two similar products. The researcher wondered if this phenomenon also applied to people too?—if there was just one woman in a candidate pool of all men or one person of color in an all white candidate pool, might interviewers make their selection amongst similar candidates and discount the dissimilar candidate?</a:t>
            </a:r>
          </a:p>
          <a:p>
            <a:endParaRPr lang="en-US" dirty="0"/>
          </a:p>
        </p:txBody>
      </p:sp>
      <p:sp>
        <p:nvSpPr>
          <p:cNvPr id="4" name="Slide Number Placeholder 3"/>
          <p:cNvSpPr>
            <a:spLocks noGrp="1"/>
          </p:cNvSpPr>
          <p:nvPr>
            <p:ph type="sldNum" sz="quarter" idx="5"/>
          </p:nvPr>
        </p:nvSpPr>
        <p:spPr/>
        <p:txBody>
          <a:bodyPr/>
          <a:lstStyle/>
          <a:p>
            <a:fld id="{B3DFC565-DAE4-49C0-BD97-49E4CF37671E}" type="slidenum">
              <a:rPr lang="en-US" smtClean="0"/>
              <a:t>4</a:t>
            </a:fld>
            <a:endParaRPr lang="en-US" dirty="0"/>
          </a:p>
        </p:txBody>
      </p:sp>
    </p:spTree>
    <p:extLst>
      <p:ext uri="{BB962C8B-B14F-4D97-AF65-F5344CB8AC3E}">
        <p14:creationId xmlns:p14="http://schemas.microsoft.com/office/powerpoint/2010/main" val="341313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FADA-428D-45FA-9852-36E3EA46CD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210CCB-1F15-4E75-B5F9-67C7AB25E8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9D8700-A0EB-455D-8BAF-CCBC88EA7EC7}"/>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5" name="Footer Placeholder 4">
            <a:extLst>
              <a:ext uri="{FF2B5EF4-FFF2-40B4-BE49-F238E27FC236}">
                <a16:creationId xmlns:a16="http://schemas.microsoft.com/office/drawing/2014/main" id="{C08B1BC9-A0D5-4372-91F0-E149A01A6D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D0CBBC-50E5-4E73-A06F-E19F9A658007}"/>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187262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E6E1-DF19-41C6-9BE7-B7D5784B0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832A0-C203-4BD8-833B-AD3DECA507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7922C-60FF-4893-B6A2-B7214EC4A576}"/>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5" name="Footer Placeholder 4">
            <a:extLst>
              <a:ext uri="{FF2B5EF4-FFF2-40B4-BE49-F238E27FC236}">
                <a16:creationId xmlns:a16="http://schemas.microsoft.com/office/drawing/2014/main" id="{15E4AF8C-05E4-43EB-A853-2C18818516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BBAE4F-4010-4656-AEF1-151C53656395}"/>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391988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F7BE0-DFF4-4DC4-8BFF-B008DCB666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5589F3-2288-4707-8CB9-CEDB253190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BF377-93BA-4D45-B45E-81CA21846747}"/>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5" name="Footer Placeholder 4">
            <a:extLst>
              <a:ext uri="{FF2B5EF4-FFF2-40B4-BE49-F238E27FC236}">
                <a16:creationId xmlns:a16="http://schemas.microsoft.com/office/drawing/2014/main" id="{8F5571BC-6294-4E2B-B376-E5D54867C4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1B52FC-A017-438A-848D-8FF4134C8BD0}"/>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174828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9561-0E74-41B2-9F23-719F5825CE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B5E3DF-468D-4F7D-873C-EE84995440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11655-11FB-487A-A972-2FCD580F8426}"/>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5" name="Footer Placeholder 4">
            <a:extLst>
              <a:ext uri="{FF2B5EF4-FFF2-40B4-BE49-F238E27FC236}">
                <a16:creationId xmlns:a16="http://schemas.microsoft.com/office/drawing/2014/main" id="{0562C928-FB2F-4BEE-BBE9-080ADDAF3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CB5EE3-407C-4326-A2B4-2C1AF79A848A}"/>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352275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8701-6395-4C6D-AF71-E5D74D5798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2EC3-3C36-473B-8C7F-054779F0F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CB63FE-0738-4DB1-B792-038779BA61AF}"/>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5" name="Footer Placeholder 4">
            <a:extLst>
              <a:ext uri="{FF2B5EF4-FFF2-40B4-BE49-F238E27FC236}">
                <a16:creationId xmlns:a16="http://schemas.microsoft.com/office/drawing/2014/main" id="{C49D241A-7DDC-4ABD-B15F-92CC084099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1BE23-F069-4DD0-833F-A73104A995FA}"/>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98116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3A84-F3A0-4663-81B3-83B024FA7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93582-DE91-4CB2-A460-374C5D003B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7CC42-1C95-46C2-AF8C-142803ECB6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ED78C4-AFC6-49AB-9442-DDA8331F0C32}"/>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6" name="Footer Placeholder 5">
            <a:extLst>
              <a:ext uri="{FF2B5EF4-FFF2-40B4-BE49-F238E27FC236}">
                <a16:creationId xmlns:a16="http://schemas.microsoft.com/office/drawing/2014/main" id="{9A6F3A1C-F934-4532-BA2D-F03828EFF8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3168BA-4D5F-4947-BD25-D22D13657780}"/>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300407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0865-0046-42E4-8971-B42EC9BF62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3CBF09-AFAA-4962-821B-C581768CD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75AA6A-9F8C-43E8-AE1F-38C0ADD5E6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8A074F-5120-4956-827A-DB744C45D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7C9996-BE6A-4FF9-89C9-B4EAB555F6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3AF69A-D35D-46C4-92AB-B6044CBECA95}"/>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8" name="Footer Placeholder 7">
            <a:extLst>
              <a:ext uri="{FF2B5EF4-FFF2-40B4-BE49-F238E27FC236}">
                <a16:creationId xmlns:a16="http://schemas.microsoft.com/office/drawing/2014/main" id="{02F2F771-346C-4AD5-9939-9C28C40D80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2EB9CB-9A97-4448-98E2-D0729AF5D2B7}"/>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222329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5CE9-A45C-413A-98B3-D67E87862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50363-293D-46AD-95E2-E144001CB362}"/>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4" name="Footer Placeholder 3">
            <a:extLst>
              <a:ext uri="{FF2B5EF4-FFF2-40B4-BE49-F238E27FC236}">
                <a16:creationId xmlns:a16="http://schemas.microsoft.com/office/drawing/2014/main" id="{FF76ABAA-DB9F-4263-95FE-041FB6C6E6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47B108-C363-458C-9CB9-E2FC1EB631AB}"/>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348400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287F7-BC7B-4D17-95B7-EC890BC274B6}"/>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3" name="Footer Placeholder 2">
            <a:extLst>
              <a:ext uri="{FF2B5EF4-FFF2-40B4-BE49-F238E27FC236}">
                <a16:creationId xmlns:a16="http://schemas.microsoft.com/office/drawing/2014/main" id="{706A72B4-A723-47B1-A7BE-62491A27EB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A23EE3-E22F-46EF-AFAB-AC2992BD020A}"/>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205773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A757-A4C2-4336-898E-B635A1EE2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6EDDC-5129-4C30-B453-5E91FC396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C84F65-723E-4C05-8AE7-5E4595D15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EEDBF3-89C4-46A6-A106-5B08781F1650}"/>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6" name="Footer Placeholder 5">
            <a:extLst>
              <a:ext uri="{FF2B5EF4-FFF2-40B4-BE49-F238E27FC236}">
                <a16:creationId xmlns:a16="http://schemas.microsoft.com/office/drawing/2014/main" id="{91224095-1FE1-4DE8-A391-FFCE75923C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B42B45-5E96-4D4D-97AD-400F9475B5D5}"/>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198734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29BF-5C39-4634-B22E-35C3A1244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50FBD9-171C-41AD-8CA7-B66F57997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A02004D-55F1-477C-9114-B300BC3C8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9A9685-F15A-423A-8F3D-4F01A4CD7A19}"/>
              </a:ext>
            </a:extLst>
          </p:cNvPr>
          <p:cNvSpPr>
            <a:spLocks noGrp="1"/>
          </p:cNvSpPr>
          <p:nvPr>
            <p:ph type="dt" sz="half" idx="10"/>
          </p:nvPr>
        </p:nvSpPr>
        <p:spPr/>
        <p:txBody>
          <a:bodyPr/>
          <a:lstStyle/>
          <a:p>
            <a:fld id="{39A86B1C-BFA4-488F-8869-3FADC3A6A0CC}" type="datetimeFigureOut">
              <a:rPr lang="en-US" smtClean="0"/>
              <a:t>7/8/2019</a:t>
            </a:fld>
            <a:endParaRPr lang="en-US" dirty="0"/>
          </a:p>
        </p:txBody>
      </p:sp>
      <p:sp>
        <p:nvSpPr>
          <p:cNvPr id="6" name="Footer Placeholder 5">
            <a:extLst>
              <a:ext uri="{FF2B5EF4-FFF2-40B4-BE49-F238E27FC236}">
                <a16:creationId xmlns:a16="http://schemas.microsoft.com/office/drawing/2014/main" id="{7CD18BE8-0205-4396-99F5-8B843C93D0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4D21C8-12FB-4234-8FAB-0606A0EEC42B}"/>
              </a:ext>
            </a:extLst>
          </p:cNvPr>
          <p:cNvSpPr>
            <a:spLocks noGrp="1"/>
          </p:cNvSpPr>
          <p:nvPr>
            <p:ph type="sldNum" sz="quarter" idx="12"/>
          </p:nvPr>
        </p:nvSpPr>
        <p:spPr/>
        <p:txBody>
          <a:bodyPr/>
          <a:lstStyle/>
          <a:p>
            <a:fld id="{3AA690C5-EDB0-4317-9126-D3FC56FAA860}" type="slidenum">
              <a:rPr lang="en-US" smtClean="0"/>
              <a:t>‹#›</a:t>
            </a:fld>
            <a:endParaRPr lang="en-US" dirty="0"/>
          </a:p>
        </p:txBody>
      </p:sp>
    </p:spTree>
    <p:extLst>
      <p:ext uri="{BB962C8B-B14F-4D97-AF65-F5344CB8AC3E}">
        <p14:creationId xmlns:p14="http://schemas.microsoft.com/office/powerpoint/2010/main" val="41653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9B6677-048E-4CFD-B9A7-1814B080E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FB58F-3CFB-4EC7-9183-BB9D29678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80F81-BFBE-4B15-9A4A-DAF5C8202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86B1C-BFA4-488F-8869-3FADC3A6A0CC}" type="datetimeFigureOut">
              <a:rPr lang="en-US" smtClean="0"/>
              <a:t>7/8/2019</a:t>
            </a:fld>
            <a:endParaRPr lang="en-US" dirty="0"/>
          </a:p>
        </p:txBody>
      </p:sp>
      <p:sp>
        <p:nvSpPr>
          <p:cNvPr id="5" name="Footer Placeholder 4">
            <a:extLst>
              <a:ext uri="{FF2B5EF4-FFF2-40B4-BE49-F238E27FC236}">
                <a16:creationId xmlns:a16="http://schemas.microsoft.com/office/drawing/2014/main" id="{2D5CA052-94EE-410C-952A-A560092E4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4FBD59-E3E2-4E46-9C0B-E9829EF2E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690C5-EDB0-4317-9126-D3FC56FAA860}" type="slidenum">
              <a:rPr lang="en-US" smtClean="0"/>
              <a:t>‹#›</a:t>
            </a:fld>
            <a:endParaRPr lang="en-US" dirty="0"/>
          </a:p>
        </p:txBody>
      </p:sp>
    </p:spTree>
    <p:extLst>
      <p:ext uri="{BB962C8B-B14F-4D97-AF65-F5344CB8AC3E}">
        <p14:creationId xmlns:p14="http://schemas.microsoft.com/office/powerpoint/2010/main" val="180192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DFE4-1B9D-4796-900F-6F8A2D20DC35}"/>
              </a:ext>
            </a:extLst>
          </p:cNvPr>
          <p:cNvSpPr>
            <a:spLocks noGrp="1"/>
          </p:cNvSpPr>
          <p:nvPr>
            <p:ph type="ctrTitle"/>
          </p:nvPr>
        </p:nvSpPr>
        <p:spPr>
          <a:xfrm>
            <a:off x="7991858" y="1657847"/>
            <a:ext cx="3815832" cy="3708895"/>
          </a:xfrm>
          <a:noFill/>
        </p:spPr>
        <p:txBody>
          <a:bodyPr>
            <a:normAutofit/>
          </a:bodyPr>
          <a:lstStyle/>
          <a:p>
            <a:pPr algn="l"/>
            <a:r>
              <a:rPr lang="en-US" sz="4400" dirty="0"/>
              <a:t>Two in the Pool Effect</a:t>
            </a:r>
          </a:p>
        </p:txBody>
      </p:sp>
      <p:pic>
        <p:nvPicPr>
          <p:cNvPr id="2050" name="Picture 2" descr="Image result for polka dots">
            <a:extLst>
              <a:ext uri="{FF2B5EF4-FFF2-40B4-BE49-F238E27FC236}">
                <a16:creationId xmlns:a16="http://schemas.microsoft.com/office/drawing/2014/main" id="{D94C13C4-166B-444B-9B52-F8D4C9D864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80" r="2" b="2"/>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91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1"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Swan Lake Mallard Drake Duck Sculpture | Loon Lake Decoy | 6538511401">
            <a:extLst>
              <a:ext uri="{FF2B5EF4-FFF2-40B4-BE49-F238E27FC236}">
                <a16:creationId xmlns:a16="http://schemas.microsoft.com/office/drawing/2014/main" id="{D38D426B-E639-451E-A2EF-102C8B7657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0467"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746C2F-09AF-4B5D-A9C4-459B5C09B1FA}"/>
              </a:ext>
            </a:extLst>
          </p:cNvPr>
          <p:cNvSpPr txBox="1"/>
          <p:nvPr/>
        </p:nvSpPr>
        <p:spPr>
          <a:xfrm>
            <a:off x="858742" y="3816626"/>
            <a:ext cx="2327560" cy="2246769"/>
          </a:xfrm>
          <a:prstGeom prst="rect">
            <a:avLst/>
          </a:prstGeom>
          <a:noFill/>
        </p:spPr>
        <p:txBody>
          <a:bodyPr wrap="none" rtlCol="0">
            <a:spAutoFit/>
          </a:bodyPr>
          <a:lstStyle/>
          <a:p>
            <a:r>
              <a:rPr lang="en-US" sz="7000" dirty="0">
                <a:latin typeface="+mj-lt"/>
              </a:rPr>
              <a:t>decoy</a:t>
            </a:r>
          </a:p>
          <a:p>
            <a:r>
              <a:rPr lang="en-US" sz="7000" dirty="0">
                <a:latin typeface="+mj-lt"/>
              </a:rPr>
              <a:t>effect</a:t>
            </a:r>
          </a:p>
        </p:txBody>
      </p:sp>
    </p:spTree>
    <p:extLst>
      <p:ext uri="{BB962C8B-B14F-4D97-AF65-F5344CB8AC3E}">
        <p14:creationId xmlns:p14="http://schemas.microsoft.com/office/powerpoint/2010/main" val="369706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etsystatic.com/18325098/d/il/340493/1847263154/il_340x270.1847263154_582l.jpg?version=0">
            <a:extLst>
              <a:ext uri="{FF2B5EF4-FFF2-40B4-BE49-F238E27FC236}">
                <a16:creationId xmlns:a16="http://schemas.microsoft.com/office/drawing/2014/main" id="{52B40162-1C08-468F-B40A-AB726FA38F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 t="-4510" r="517" b="-26028"/>
          <a:stretch/>
        </p:blipFill>
        <p:spPr bwMode="auto">
          <a:xfrm>
            <a:off x="-103202" y="-319543"/>
            <a:ext cx="12295202" cy="90182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9C0084B-6671-4B4A-9014-AE4B82D7BB58}"/>
              </a:ext>
            </a:extLst>
          </p:cNvPr>
          <p:cNvPicPr>
            <a:picLocks noChangeAspect="1"/>
          </p:cNvPicPr>
          <p:nvPr/>
        </p:nvPicPr>
        <p:blipFill rotWithShape="1">
          <a:blip r:embed="rId4">
            <a:extLst>
              <a:ext uri="{28A0092B-C50C-407E-A947-70E740481C1C}">
                <a14:useLocalDpi xmlns:a14="http://schemas.microsoft.com/office/drawing/2010/main" val="0"/>
              </a:ext>
            </a:extLst>
          </a:blip>
          <a:srcRect b="3245"/>
          <a:stretch/>
        </p:blipFill>
        <p:spPr>
          <a:xfrm>
            <a:off x="3589023" y="1502797"/>
            <a:ext cx="5013953" cy="50729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7022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etsystatic.com/18325098/d/il/340493/1847263154/il_340x270.1847263154_582l.jpg?version=0">
            <a:extLst>
              <a:ext uri="{FF2B5EF4-FFF2-40B4-BE49-F238E27FC236}">
                <a16:creationId xmlns:a16="http://schemas.microsoft.com/office/drawing/2014/main" id="{9134C6D6-4AF9-4EF6-813D-42508E292E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 t="-4510" r="517" b="-26028"/>
          <a:stretch/>
        </p:blipFill>
        <p:spPr bwMode="auto">
          <a:xfrm>
            <a:off x="-103202" y="-319543"/>
            <a:ext cx="12295202" cy="9018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C08F52-B134-4C7A-92C2-EEF551763696}"/>
              </a:ext>
            </a:extLst>
          </p:cNvPr>
          <p:cNvPicPr>
            <a:picLocks noChangeAspect="1"/>
          </p:cNvPicPr>
          <p:nvPr/>
        </p:nvPicPr>
        <p:blipFill rotWithShape="1">
          <a:blip r:embed="rId4">
            <a:extLst>
              <a:ext uri="{28A0092B-C50C-407E-A947-70E740481C1C}">
                <a14:useLocalDpi xmlns:a14="http://schemas.microsoft.com/office/drawing/2010/main" val="0"/>
              </a:ext>
            </a:extLst>
          </a:blip>
          <a:srcRect l="10149" t="6033" r="12114" b="7189"/>
          <a:stretch/>
        </p:blipFill>
        <p:spPr>
          <a:xfrm>
            <a:off x="2170705" y="1541125"/>
            <a:ext cx="8047207" cy="50465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3062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3AB9D8-7A0C-4AD4-92C3-4F00C66DFA93}"/>
              </a:ext>
            </a:extLst>
          </p:cNvPr>
          <p:cNvPicPr>
            <a:picLocks noChangeAspect="1"/>
          </p:cNvPicPr>
          <p:nvPr/>
        </p:nvPicPr>
        <p:blipFill rotWithShape="1">
          <a:blip r:embed="rId2">
            <a:extLst>
              <a:ext uri="{28A0092B-C50C-407E-A947-70E740481C1C}">
                <a14:useLocalDpi xmlns:a14="http://schemas.microsoft.com/office/drawing/2010/main" val="0"/>
              </a:ext>
            </a:extLst>
          </a:blip>
          <a:srcRect l="33211" r="50061" b="50000"/>
          <a:stretch/>
        </p:blipFill>
        <p:spPr>
          <a:xfrm>
            <a:off x="852114" y="371161"/>
            <a:ext cx="1407381" cy="3126088"/>
          </a:xfrm>
          <a:prstGeom prst="rect">
            <a:avLst/>
          </a:prstGeom>
        </p:spPr>
      </p:pic>
      <p:pic>
        <p:nvPicPr>
          <p:cNvPr id="10" name="Picture 9">
            <a:extLst>
              <a:ext uri="{FF2B5EF4-FFF2-40B4-BE49-F238E27FC236}">
                <a16:creationId xmlns:a16="http://schemas.microsoft.com/office/drawing/2014/main" id="{EB1141D0-FB9A-408C-B60F-2AA940DDAF2D}"/>
              </a:ext>
            </a:extLst>
          </p:cNvPr>
          <p:cNvPicPr>
            <a:picLocks noChangeAspect="1"/>
          </p:cNvPicPr>
          <p:nvPr/>
        </p:nvPicPr>
        <p:blipFill rotWithShape="1">
          <a:blip r:embed="rId2">
            <a:extLst>
              <a:ext uri="{28A0092B-C50C-407E-A947-70E740481C1C}">
                <a14:useLocalDpi xmlns:a14="http://schemas.microsoft.com/office/drawing/2010/main" val="0"/>
              </a:ext>
            </a:extLst>
          </a:blip>
          <a:srcRect l="1441" t="51564" r="81862" b="-1564"/>
          <a:stretch/>
        </p:blipFill>
        <p:spPr>
          <a:xfrm>
            <a:off x="3005593" y="371161"/>
            <a:ext cx="1404731" cy="3262586"/>
          </a:xfrm>
          <a:prstGeom prst="rect">
            <a:avLst/>
          </a:prstGeom>
        </p:spPr>
      </p:pic>
      <p:pic>
        <p:nvPicPr>
          <p:cNvPr id="11" name="Picture 10">
            <a:extLst>
              <a:ext uri="{FF2B5EF4-FFF2-40B4-BE49-F238E27FC236}">
                <a16:creationId xmlns:a16="http://schemas.microsoft.com/office/drawing/2014/main" id="{A8D42ED0-3E0C-402D-8FAF-816E7E02676F}"/>
              </a:ext>
            </a:extLst>
          </p:cNvPr>
          <p:cNvPicPr>
            <a:picLocks noChangeAspect="1"/>
          </p:cNvPicPr>
          <p:nvPr/>
        </p:nvPicPr>
        <p:blipFill rotWithShape="1">
          <a:blip r:embed="rId2">
            <a:extLst>
              <a:ext uri="{28A0092B-C50C-407E-A947-70E740481C1C}">
                <a14:useLocalDpi xmlns:a14="http://schemas.microsoft.com/office/drawing/2010/main" val="0"/>
              </a:ext>
            </a:extLst>
          </a:blip>
          <a:srcRect l="1441" t="51564" r="81862" b="-1564"/>
          <a:stretch/>
        </p:blipFill>
        <p:spPr>
          <a:xfrm>
            <a:off x="5393634" y="379269"/>
            <a:ext cx="1404731" cy="3262586"/>
          </a:xfrm>
          <a:prstGeom prst="rect">
            <a:avLst/>
          </a:prstGeom>
        </p:spPr>
      </p:pic>
      <p:pic>
        <p:nvPicPr>
          <p:cNvPr id="5122" name="Picture 2" descr="Image result for resume clip art">
            <a:extLst>
              <a:ext uri="{FF2B5EF4-FFF2-40B4-BE49-F238E27FC236}">
                <a16:creationId xmlns:a16="http://schemas.microsoft.com/office/drawing/2014/main" id="{956FA7D8-57E5-4E4D-AA58-C15D7CD71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05" y="3866736"/>
            <a:ext cx="19812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resume clip art">
            <a:extLst>
              <a:ext uri="{FF2B5EF4-FFF2-40B4-BE49-F238E27FC236}">
                <a16:creationId xmlns:a16="http://schemas.microsoft.com/office/drawing/2014/main" id="{003E8D07-CF4B-4D36-B806-9965777C0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263" y="3866736"/>
            <a:ext cx="19812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resume clip art">
            <a:extLst>
              <a:ext uri="{FF2B5EF4-FFF2-40B4-BE49-F238E27FC236}">
                <a16:creationId xmlns:a16="http://schemas.microsoft.com/office/drawing/2014/main" id="{2EC2195A-C798-478E-9FEA-781FEE86D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321" y="3923721"/>
            <a:ext cx="19812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55BA1C71-0C04-42EB-B4A5-7AD58299843B}"/>
              </a:ext>
            </a:extLst>
          </p:cNvPr>
          <p:cNvSpPr/>
          <p:nvPr/>
        </p:nvSpPr>
        <p:spPr>
          <a:xfrm>
            <a:off x="4969565" y="97403"/>
            <a:ext cx="2344974" cy="66631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78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3AB9D8-7A0C-4AD4-92C3-4F00C66DFA93}"/>
              </a:ext>
            </a:extLst>
          </p:cNvPr>
          <p:cNvPicPr>
            <a:picLocks noChangeAspect="1"/>
          </p:cNvPicPr>
          <p:nvPr/>
        </p:nvPicPr>
        <p:blipFill rotWithShape="1">
          <a:blip r:embed="rId2">
            <a:extLst>
              <a:ext uri="{28A0092B-C50C-407E-A947-70E740481C1C}">
                <a14:useLocalDpi xmlns:a14="http://schemas.microsoft.com/office/drawing/2010/main" val="0"/>
              </a:ext>
            </a:extLst>
          </a:blip>
          <a:srcRect l="33211" r="50061" b="50000"/>
          <a:stretch/>
        </p:blipFill>
        <p:spPr>
          <a:xfrm>
            <a:off x="5438361" y="371161"/>
            <a:ext cx="1407381" cy="3126088"/>
          </a:xfrm>
          <a:prstGeom prst="rect">
            <a:avLst/>
          </a:prstGeom>
        </p:spPr>
      </p:pic>
      <p:pic>
        <p:nvPicPr>
          <p:cNvPr id="10" name="Picture 9">
            <a:extLst>
              <a:ext uri="{FF2B5EF4-FFF2-40B4-BE49-F238E27FC236}">
                <a16:creationId xmlns:a16="http://schemas.microsoft.com/office/drawing/2014/main" id="{EB1141D0-FB9A-408C-B60F-2AA940DDAF2D}"/>
              </a:ext>
            </a:extLst>
          </p:cNvPr>
          <p:cNvPicPr>
            <a:picLocks noChangeAspect="1"/>
          </p:cNvPicPr>
          <p:nvPr/>
        </p:nvPicPr>
        <p:blipFill rotWithShape="1">
          <a:blip r:embed="rId2">
            <a:extLst>
              <a:ext uri="{28A0092B-C50C-407E-A947-70E740481C1C}">
                <a14:useLocalDpi xmlns:a14="http://schemas.microsoft.com/office/drawing/2010/main" val="0"/>
              </a:ext>
            </a:extLst>
          </a:blip>
          <a:srcRect l="1441" t="51564" r="81862" b="-1564"/>
          <a:stretch/>
        </p:blipFill>
        <p:spPr>
          <a:xfrm>
            <a:off x="565205" y="371161"/>
            <a:ext cx="1404731" cy="3262586"/>
          </a:xfrm>
          <a:prstGeom prst="rect">
            <a:avLst/>
          </a:prstGeom>
        </p:spPr>
      </p:pic>
      <p:pic>
        <p:nvPicPr>
          <p:cNvPr id="5122" name="Picture 2" descr="Image result for resume clip art">
            <a:extLst>
              <a:ext uri="{FF2B5EF4-FFF2-40B4-BE49-F238E27FC236}">
                <a16:creationId xmlns:a16="http://schemas.microsoft.com/office/drawing/2014/main" id="{956FA7D8-57E5-4E4D-AA58-C15D7CD71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05" y="3866736"/>
            <a:ext cx="19812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resume clip art">
            <a:extLst>
              <a:ext uri="{FF2B5EF4-FFF2-40B4-BE49-F238E27FC236}">
                <a16:creationId xmlns:a16="http://schemas.microsoft.com/office/drawing/2014/main" id="{003E8D07-CF4B-4D36-B806-9965777C0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263" y="3866736"/>
            <a:ext cx="19812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resume clip art">
            <a:extLst>
              <a:ext uri="{FF2B5EF4-FFF2-40B4-BE49-F238E27FC236}">
                <a16:creationId xmlns:a16="http://schemas.microsoft.com/office/drawing/2014/main" id="{2EC2195A-C798-478E-9FEA-781FEE86D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321" y="3923721"/>
            <a:ext cx="19812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55BA1C71-0C04-42EB-B4A5-7AD58299843B}"/>
              </a:ext>
            </a:extLst>
          </p:cNvPr>
          <p:cNvSpPr/>
          <p:nvPr/>
        </p:nvSpPr>
        <p:spPr>
          <a:xfrm>
            <a:off x="4969565" y="97403"/>
            <a:ext cx="2344974" cy="66631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79FD93B-B011-4C0C-A3A5-6A91DBE85BAD}"/>
              </a:ext>
            </a:extLst>
          </p:cNvPr>
          <p:cNvPicPr>
            <a:picLocks noChangeAspect="1"/>
          </p:cNvPicPr>
          <p:nvPr/>
        </p:nvPicPr>
        <p:blipFill rotWithShape="1">
          <a:blip r:embed="rId2">
            <a:extLst>
              <a:ext uri="{28A0092B-C50C-407E-A947-70E740481C1C}">
                <a14:useLocalDpi xmlns:a14="http://schemas.microsoft.com/office/drawing/2010/main" val="0"/>
              </a:ext>
            </a:extLst>
          </a:blip>
          <a:srcRect l="33211" r="50061" b="50000"/>
          <a:stretch/>
        </p:blipFill>
        <p:spPr>
          <a:xfrm>
            <a:off x="2930057" y="371161"/>
            <a:ext cx="1407381" cy="3126088"/>
          </a:xfrm>
          <a:prstGeom prst="rect">
            <a:avLst/>
          </a:prstGeom>
        </p:spPr>
      </p:pic>
      <p:sp>
        <p:nvSpPr>
          <p:cNvPr id="16" name="TextBox 15">
            <a:extLst>
              <a:ext uri="{FF2B5EF4-FFF2-40B4-BE49-F238E27FC236}">
                <a16:creationId xmlns:a16="http://schemas.microsoft.com/office/drawing/2014/main" id="{BC26D029-F176-4A49-BF21-CBE30507007C}"/>
              </a:ext>
            </a:extLst>
          </p:cNvPr>
          <p:cNvSpPr txBox="1"/>
          <p:nvPr/>
        </p:nvSpPr>
        <p:spPr>
          <a:xfrm>
            <a:off x="7792274" y="3816626"/>
            <a:ext cx="3931654" cy="2246769"/>
          </a:xfrm>
          <a:prstGeom prst="rect">
            <a:avLst/>
          </a:prstGeom>
          <a:noFill/>
        </p:spPr>
        <p:txBody>
          <a:bodyPr wrap="none" rtlCol="0">
            <a:spAutoFit/>
          </a:bodyPr>
          <a:lstStyle/>
          <a:p>
            <a:r>
              <a:rPr lang="en-US" sz="7000" dirty="0">
                <a:latin typeface="+mj-lt"/>
              </a:rPr>
              <a:t>status quo</a:t>
            </a:r>
          </a:p>
          <a:p>
            <a:r>
              <a:rPr lang="en-US" sz="7000" dirty="0">
                <a:latin typeface="+mj-lt"/>
              </a:rPr>
              <a:t>effect</a:t>
            </a:r>
          </a:p>
        </p:txBody>
      </p:sp>
    </p:spTree>
    <p:extLst>
      <p:ext uri="{BB962C8B-B14F-4D97-AF65-F5344CB8AC3E}">
        <p14:creationId xmlns:p14="http://schemas.microsoft.com/office/powerpoint/2010/main" val="45358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E6703FA-5DB2-4895-AA45-E92C589AFBE5}"/>
              </a:ext>
            </a:extLst>
          </p:cNvPr>
          <p:cNvGrpSpPr/>
          <p:nvPr/>
        </p:nvGrpSpPr>
        <p:grpSpPr>
          <a:xfrm>
            <a:off x="532736" y="962110"/>
            <a:ext cx="7374837" cy="5242560"/>
            <a:chOff x="866691" y="572493"/>
            <a:chExt cx="7374837" cy="5242560"/>
          </a:xfrm>
        </p:grpSpPr>
        <p:sp>
          <p:nvSpPr>
            <p:cNvPr id="2" name="Oval 1">
              <a:extLst>
                <a:ext uri="{FF2B5EF4-FFF2-40B4-BE49-F238E27FC236}">
                  <a16:creationId xmlns:a16="http://schemas.microsoft.com/office/drawing/2014/main" id="{E476E8E4-A1E7-4D31-B77A-3EDF03F55AB3}"/>
                </a:ext>
              </a:extLst>
            </p:cNvPr>
            <p:cNvSpPr/>
            <p:nvPr/>
          </p:nvSpPr>
          <p:spPr>
            <a:xfrm>
              <a:off x="866691" y="572493"/>
              <a:ext cx="1645920" cy="1645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WOMAN</a:t>
              </a:r>
            </a:p>
          </p:txBody>
        </p:sp>
        <p:sp>
          <p:nvSpPr>
            <p:cNvPr id="3" name="Oval 2">
              <a:extLst>
                <a:ext uri="{FF2B5EF4-FFF2-40B4-BE49-F238E27FC236}">
                  <a16:creationId xmlns:a16="http://schemas.microsoft.com/office/drawing/2014/main" id="{9A54BF1D-0BEF-4266-8EB9-EC2F1E848A29}"/>
                </a:ext>
              </a:extLst>
            </p:cNvPr>
            <p:cNvSpPr/>
            <p:nvPr/>
          </p:nvSpPr>
          <p:spPr>
            <a:xfrm>
              <a:off x="866691" y="2370813"/>
              <a:ext cx="1645920" cy="1645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WOMAN</a:t>
              </a:r>
            </a:p>
          </p:txBody>
        </p:sp>
        <p:sp>
          <p:nvSpPr>
            <p:cNvPr id="4" name="Oval 3">
              <a:extLst>
                <a:ext uri="{FF2B5EF4-FFF2-40B4-BE49-F238E27FC236}">
                  <a16:creationId xmlns:a16="http://schemas.microsoft.com/office/drawing/2014/main" id="{D3BD6038-1E5A-4220-ABD3-A124128B11CE}"/>
                </a:ext>
              </a:extLst>
            </p:cNvPr>
            <p:cNvSpPr/>
            <p:nvPr/>
          </p:nvSpPr>
          <p:spPr>
            <a:xfrm>
              <a:off x="866691" y="4169133"/>
              <a:ext cx="1645920" cy="1645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WOMAN</a:t>
              </a:r>
            </a:p>
          </p:txBody>
        </p:sp>
        <p:sp>
          <p:nvSpPr>
            <p:cNvPr id="5" name="Oval 4">
              <a:extLst>
                <a:ext uri="{FF2B5EF4-FFF2-40B4-BE49-F238E27FC236}">
                  <a16:creationId xmlns:a16="http://schemas.microsoft.com/office/drawing/2014/main" id="{69D69104-7BEB-4400-BA4B-9FC9064542CE}"/>
                </a:ext>
              </a:extLst>
            </p:cNvPr>
            <p:cNvSpPr/>
            <p:nvPr/>
          </p:nvSpPr>
          <p:spPr>
            <a:xfrm>
              <a:off x="2776330" y="572493"/>
              <a:ext cx="1645920" cy="1645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WOMAN</a:t>
              </a:r>
            </a:p>
          </p:txBody>
        </p:sp>
        <p:sp>
          <p:nvSpPr>
            <p:cNvPr id="6" name="Oval 5">
              <a:extLst>
                <a:ext uri="{FF2B5EF4-FFF2-40B4-BE49-F238E27FC236}">
                  <a16:creationId xmlns:a16="http://schemas.microsoft.com/office/drawing/2014/main" id="{E6BAF51B-1F7A-46F7-82B4-7CE973091BE1}"/>
                </a:ext>
              </a:extLst>
            </p:cNvPr>
            <p:cNvSpPr/>
            <p:nvPr/>
          </p:nvSpPr>
          <p:spPr>
            <a:xfrm>
              <a:off x="2776330" y="2370813"/>
              <a:ext cx="1645920" cy="1645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WOMAN</a:t>
              </a:r>
            </a:p>
          </p:txBody>
        </p:sp>
        <p:sp>
          <p:nvSpPr>
            <p:cNvPr id="7" name="Oval 6">
              <a:extLst>
                <a:ext uri="{FF2B5EF4-FFF2-40B4-BE49-F238E27FC236}">
                  <a16:creationId xmlns:a16="http://schemas.microsoft.com/office/drawing/2014/main" id="{EA2A2B2F-05C0-40F5-9993-53C91AECD80A}"/>
                </a:ext>
              </a:extLst>
            </p:cNvPr>
            <p:cNvSpPr/>
            <p:nvPr/>
          </p:nvSpPr>
          <p:spPr>
            <a:xfrm>
              <a:off x="2776330" y="4169133"/>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MAN</a:t>
              </a:r>
            </a:p>
          </p:txBody>
        </p:sp>
        <p:sp>
          <p:nvSpPr>
            <p:cNvPr id="8" name="Oval 7">
              <a:extLst>
                <a:ext uri="{FF2B5EF4-FFF2-40B4-BE49-F238E27FC236}">
                  <a16:creationId xmlns:a16="http://schemas.microsoft.com/office/drawing/2014/main" id="{3CBDDA27-92C9-4BC6-AD49-50F1A89F2B09}"/>
                </a:ext>
              </a:extLst>
            </p:cNvPr>
            <p:cNvSpPr/>
            <p:nvPr/>
          </p:nvSpPr>
          <p:spPr>
            <a:xfrm>
              <a:off x="4685969" y="4169133"/>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MAN</a:t>
              </a:r>
            </a:p>
          </p:txBody>
        </p:sp>
        <p:sp>
          <p:nvSpPr>
            <p:cNvPr id="9" name="Oval 8">
              <a:extLst>
                <a:ext uri="{FF2B5EF4-FFF2-40B4-BE49-F238E27FC236}">
                  <a16:creationId xmlns:a16="http://schemas.microsoft.com/office/drawing/2014/main" id="{ABF2A564-418C-4A5D-A892-FC7B5014BD94}"/>
                </a:ext>
              </a:extLst>
            </p:cNvPr>
            <p:cNvSpPr/>
            <p:nvPr/>
          </p:nvSpPr>
          <p:spPr>
            <a:xfrm>
              <a:off x="4685969" y="2370813"/>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MAN</a:t>
              </a:r>
            </a:p>
          </p:txBody>
        </p:sp>
        <p:sp>
          <p:nvSpPr>
            <p:cNvPr id="10" name="Oval 9">
              <a:extLst>
                <a:ext uri="{FF2B5EF4-FFF2-40B4-BE49-F238E27FC236}">
                  <a16:creationId xmlns:a16="http://schemas.microsoft.com/office/drawing/2014/main" id="{6EFB895B-A3E6-4267-B207-A917A6F3D5DA}"/>
                </a:ext>
              </a:extLst>
            </p:cNvPr>
            <p:cNvSpPr/>
            <p:nvPr/>
          </p:nvSpPr>
          <p:spPr>
            <a:xfrm>
              <a:off x="6595608" y="572493"/>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MAN</a:t>
              </a:r>
            </a:p>
          </p:txBody>
        </p:sp>
        <p:sp>
          <p:nvSpPr>
            <p:cNvPr id="11" name="Oval 10">
              <a:extLst>
                <a:ext uri="{FF2B5EF4-FFF2-40B4-BE49-F238E27FC236}">
                  <a16:creationId xmlns:a16="http://schemas.microsoft.com/office/drawing/2014/main" id="{76B6C963-9625-4D0B-89A2-15710F255D03}"/>
                </a:ext>
              </a:extLst>
            </p:cNvPr>
            <p:cNvSpPr/>
            <p:nvPr/>
          </p:nvSpPr>
          <p:spPr>
            <a:xfrm>
              <a:off x="6595608" y="4169133"/>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MAN</a:t>
              </a:r>
            </a:p>
          </p:txBody>
        </p:sp>
        <p:sp>
          <p:nvSpPr>
            <p:cNvPr id="12" name="Oval 11">
              <a:extLst>
                <a:ext uri="{FF2B5EF4-FFF2-40B4-BE49-F238E27FC236}">
                  <a16:creationId xmlns:a16="http://schemas.microsoft.com/office/drawing/2014/main" id="{9311BD12-E237-4C47-81DA-100884CD2795}"/>
                </a:ext>
              </a:extLst>
            </p:cNvPr>
            <p:cNvSpPr/>
            <p:nvPr/>
          </p:nvSpPr>
          <p:spPr>
            <a:xfrm>
              <a:off x="4685969" y="572493"/>
              <a:ext cx="1645920" cy="1645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WOMAN</a:t>
              </a:r>
            </a:p>
          </p:txBody>
        </p:sp>
        <p:sp>
          <p:nvSpPr>
            <p:cNvPr id="13" name="Oval 12">
              <a:extLst>
                <a:ext uri="{FF2B5EF4-FFF2-40B4-BE49-F238E27FC236}">
                  <a16:creationId xmlns:a16="http://schemas.microsoft.com/office/drawing/2014/main" id="{392F3278-496C-4B27-B5B5-F9424A70A279}"/>
                </a:ext>
              </a:extLst>
            </p:cNvPr>
            <p:cNvSpPr/>
            <p:nvPr/>
          </p:nvSpPr>
          <p:spPr>
            <a:xfrm>
              <a:off x="6595608" y="2370813"/>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MAN</a:t>
              </a:r>
            </a:p>
          </p:txBody>
        </p:sp>
      </p:grpSp>
      <p:sp>
        <p:nvSpPr>
          <p:cNvPr id="15" name="TextBox 14">
            <a:extLst>
              <a:ext uri="{FF2B5EF4-FFF2-40B4-BE49-F238E27FC236}">
                <a16:creationId xmlns:a16="http://schemas.microsoft.com/office/drawing/2014/main" id="{9393EF8B-B557-40E5-8CD6-423E4DD8CEA8}"/>
              </a:ext>
            </a:extLst>
          </p:cNvPr>
          <p:cNvSpPr txBox="1"/>
          <p:nvPr/>
        </p:nvSpPr>
        <p:spPr>
          <a:xfrm>
            <a:off x="532736" y="178768"/>
            <a:ext cx="6621108" cy="630942"/>
          </a:xfrm>
          <a:prstGeom prst="rect">
            <a:avLst/>
          </a:prstGeom>
          <a:noFill/>
        </p:spPr>
        <p:txBody>
          <a:bodyPr wrap="none" rtlCol="0">
            <a:spAutoFit/>
          </a:bodyPr>
          <a:lstStyle/>
          <a:p>
            <a:r>
              <a:rPr lang="en-US" sz="3500" b="1" dirty="0">
                <a:solidFill>
                  <a:schemeClr val="bg1">
                    <a:lumMod val="50000"/>
                  </a:schemeClr>
                </a:solidFill>
              </a:rPr>
              <a:t>COMPOSITION OF FINALIST POOLS</a:t>
            </a:r>
          </a:p>
        </p:txBody>
      </p:sp>
      <p:grpSp>
        <p:nvGrpSpPr>
          <p:cNvPr id="24" name="Group 23">
            <a:extLst>
              <a:ext uri="{FF2B5EF4-FFF2-40B4-BE49-F238E27FC236}">
                <a16:creationId xmlns:a16="http://schemas.microsoft.com/office/drawing/2014/main" id="{04FE81C4-1433-4D6E-870B-D983101ED012}"/>
              </a:ext>
            </a:extLst>
          </p:cNvPr>
          <p:cNvGrpSpPr/>
          <p:nvPr/>
        </p:nvGrpSpPr>
        <p:grpSpPr>
          <a:xfrm>
            <a:off x="8242553" y="100336"/>
            <a:ext cx="3283257" cy="5843066"/>
            <a:chOff x="8242553" y="100336"/>
            <a:chExt cx="3283257" cy="5843066"/>
          </a:xfrm>
        </p:grpSpPr>
        <p:sp>
          <p:nvSpPr>
            <p:cNvPr id="16" name="TextBox 15">
              <a:extLst>
                <a:ext uri="{FF2B5EF4-FFF2-40B4-BE49-F238E27FC236}">
                  <a16:creationId xmlns:a16="http://schemas.microsoft.com/office/drawing/2014/main" id="{65C339A5-5A08-4E4A-8E67-DFC24DE9B44A}"/>
                </a:ext>
              </a:extLst>
            </p:cNvPr>
            <p:cNvSpPr txBox="1"/>
            <p:nvPr/>
          </p:nvSpPr>
          <p:spPr>
            <a:xfrm>
              <a:off x="8559680" y="100336"/>
              <a:ext cx="2966130" cy="923330"/>
            </a:xfrm>
            <a:prstGeom prst="rect">
              <a:avLst/>
            </a:prstGeom>
            <a:noFill/>
          </p:spPr>
          <p:txBody>
            <a:bodyPr wrap="square" rtlCol="0">
              <a:spAutoFit/>
            </a:bodyPr>
            <a:lstStyle/>
            <a:p>
              <a:pPr algn="r"/>
              <a:r>
                <a:rPr lang="en-US" sz="2700" b="1" dirty="0">
                  <a:solidFill>
                    <a:schemeClr val="bg1">
                      <a:lumMod val="50000"/>
                    </a:schemeClr>
                  </a:solidFill>
                </a:rPr>
                <a:t>LIKELIHOOD OF HIRING A WOMAN</a:t>
              </a:r>
            </a:p>
          </p:txBody>
        </p:sp>
        <p:sp>
          <p:nvSpPr>
            <p:cNvPr id="17" name="TextBox 16">
              <a:extLst>
                <a:ext uri="{FF2B5EF4-FFF2-40B4-BE49-F238E27FC236}">
                  <a16:creationId xmlns:a16="http://schemas.microsoft.com/office/drawing/2014/main" id="{8F8D5A10-D9E1-484C-ADBD-F34FB115B68A}"/>
                </a:ext>
              </a:extLst>
            </p:cNvPr>
            <p:cNvSpPr txBox="1"/>
            <p:nvPr/>
          </p:nvSpPr>
          <p:spPr>
            <a:xfrm>
              <a:off x="9089666" y="1223378"/>
              <a:ext cx="2256845" cy="1123384"/>
            </a:xfrm>
            <a:prstGeom prst="rect">
              <a:avLst/>
            </a:prstGeom>
            <a:noFill/>
          </p:spPr>
          <p:txBody>
            <a:bodyPr wrap="square" rtlCol="0">
              <a:spAutoFit/>
            </a:bodyPr>
            <a:lstStyle/>
            <a:p>
              <a:pPr algn="r"/>
              <a:r>
                <a:rPr lang="en-US" sz="6700" b="1" dirty="0">
                  <a:solidFill>
                    <a:srgbClr val="ED7D31"/>
                  </a:solidFill>
                  <a:latin typeface="Arial Black" panose="020B0A04020102020204" pitchFamily="34" charset="0"/>
                </a:rPr>
                <a:t>67%</a:t>
              </a:r>
            </a:p>
          </p:txBody>
        </p:sp>
        <p:sp>
          <p:nvSpPr>
            <p:cNvPr id="18" name="TextBox 17">
              <a:extLst>
                <a:ext uri="{FF2B5EF4-FFF2-40B4-BE49-F238E27FC236}">
                  <a16:creationId xmlns:a16="http://schemas.microsoft.com/office/drawing/2014/main" id="{E500AB16-C7B3-4717-86D6-FAD2D284CE24}"/>
                </a:ext>
              </a:extLst>
            </p:cNvPr>
            <p:cNvSpPr txBox="1"/>
            <p:nvPr/>
          </p:nvSpPr>
          <p:spPr>
            <a:xfrm>
              <a:off x="9089666" y="3021698"/>
              <a:ext cx="2256845" cy="1123384"/>
            </a:xfrm>
            <a:prstGeom prst="rect">
              <a:avLst/>
            </a:prstGeom>
            <a:noFill/>
          </p:spPr>
          <p:txBody>
            <a:bodyPr wrap="square" rtlCol="0">
              <a:spAutoFit/>
            </a:bodyPr>
            <a:lstStyle/>
            <a:p>
              <a:pPr algn="r"/>
              <a:r>
                <a:rPr lang="en-US" sz="6700" b="1" dirty="0">
                  <a:solidFill>
                    <a:srgbClr val="ED7D31"/>
                  </a:solidFill>
                  <a:latin typeface="Arial Black" panose="020B0A04020102020204" pitchFamily="34" charset="0"/>
                </a:rPr>
                <a:t>50%</a:t>
              </a:r>
            </a:p>
          </p:txBody>
        </p:sp>
        <p:sp>
          <p:nvSpPr>
            <p:cNvPr id="19" name="TextBox 18">
              <a:extLst>
                <a:ext uri="{FF2B5EF4-FFF2-40B4-BE49-F238E27FC236}">
                  <a16:creationId xmlns:a16="http://schemas.microsoft.com/office/drawing/2014/main" id="{C0928498-B1A5-44A8-BDFE-266E7E356B73}"/>
                </a:ext>
              </a:extLst>
            </p:cNvPr>
            <p:cNvSpPr txBox="1"/>
            <p:nvPr/>
          </p:nvSpPr>
          <p:spPr>
            <a:xfrm>
              <a:off x="9089665" y="4820018"/>
              <a:ext cx="2256845" cy="1123384"/>
            </a:xfrm>
            <a:prstGeom prst="rect">
              <a:avLst/>
            </a:prstGeom>
            <a:noFill/>
          </p:spPr>
          <p:txBody>
            <a:bodyPr wrap="square" rtlCol="0">
              <a:spAutoFit/>
            </a:bodyPr>
            <a:lstStyle/>
            <a:p>
              <a:pPr algn="r"/>
              <a:r>
                <a:rPr lang="en-US" sz="6700" b="1" dirty="0">
                  <a:solidFill>
                    <a:srgbClr val="ED7D31"/>
                  </a:solidFill>
                  <a:latin typeface="Arial Black" panose="020B0A04020102020204" pitchFamily="34" charset="0"/>
                </a:rPr>
                <a:t>0%</a:t>
              </a:r>
            </a:p>
          </p:txBody>
        </p:sp>
        <p:sp>
          <p:nvSpPr>
            <p:cNvPr id="20" name="Isosceles Triangle 19">
              <a:extLst>
                <a:ext uri="{FF2B5EF4-FFF2-40B4-BE49-F238E27FC236}">
                  <a16:creationId xmlns:a16="http://schemas.microsoft.com/office/drawing/2014/main" id="{A8754E49-A071-44B5-A30C-CC4E9817D817}"/>
                </a:ext>
              </a:extLst>
            </p:cNvPr>
            <p:cNvSpPr/>
            <p:nvPr/>
          </p:nvSpPr>
          <p:spPr>
            <a:xfrm rot="5400000">
              <a:off x="7994937" y="1626507"/>
              <a:ext cx="812358" cy="31712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DF4AE711-93F9-401D-95F2-90E9AC4F4658}"/>
                </a:ext>
              </a:extLst>
            </p:cNvPr>
            <p:cNvSpPr/>
            <p:nvPr/>
          </p:nvSpPr>
          <p:spPr>
            <a:xfrm rot="5400000">
              <a:off x="8010938" y="3424827"/>
              <a:ext cx="812358" cy="31712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B68AA380-D2A3-49C6-9B71-292CD1B5FC7A}"/>
                </a:ext>
              </a:extLst>
            </p:cNvPr>
            <p:cNvSpPr/>
            <p:nvPr/>
          </p:nvSpPr>
          <p:spPr>
            <a:xfrm rot="5400000">
              <a:off x="7994937" y="5223147"/>
              <a:ext cx="812358" cy="31712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1D597FDB-6D9A-49AF-A786-4AD3FC44649E}"/>
              </a:ext>
            </a:extLst>
          </p:cNvPr>
          <p:cNvSpPr txBox="1"/>
          <p:nvPr/>
        </p:nvSpPr>
        <p:spPr>
          <a:xfrm>
            <a:off x="188181" y="6466074"/>
            <a:ext cx="11815638" cy="276999"/>
          </a:xfrm>
          <a:prstGeom prst="rect">
            <a:avLst/>
          </a:prstGeom>
          <a:noFill/>
        </p:spPr>
        <p:txBody>
          <a:bodyPr wrap="square" rtlCol="0">
            <a:spAutoFit/>
          </a:bodyPr>
          <a:lstStyle/>
          <a:p>
            <a:r>
              <a:rPr lang="en-US" sz="1200" dirty="0"/>
              <a:t>Source: Stefanie K. Johnson, David R. Hekman, and Elsa T. Chan (2016) “If There’s Only One Woman in Your Candidate Pool, There’s Statistically No Chance She’ll Be Hired” HBR</a:t>
            </a:r>
          </a:p>
        </p:txBody>
      </p:sp>
    </p:spTree>
    <p:extLst>
      <p:ext uri="{BB962C8B-B14F-4D97-AF65-F5344CB8AC3E}">
        <p14:creationId xmlns:p14="http://schemas.microsoft.com/office/powerpoint/2010/main" val="9027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2FC9E33-60E8-45F9-8B9A-172A9681C8D4}"/>
              </a:ext>
            </a:extLst>
          </p:cNvPr>
          <p:cNvSpPr/>
          <p:nvPr/>
        </p:nvSpPr>
        <p:spPr>
          <a:xfrm>
            <a:off x="1" y="659958"/>
            <a:ext cx="12192000" cy="619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Image result for football field">
            <a:extLst>
              <a:ext uri="{FF2B5EF4-FFF2-40B4-BE49-F238E27FC236}">
                <a16:creationId xmlns:a16="http://schemas.microsoft.com/office/drawing/2014/main" id="{13A5A7EE-7F57-4295-9874-3CF6651D65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20707" b="8522"/>
          <a:stretch/>
        </p:blipFill>
        <p:spPr bwMode="auto">
          <a:xfrm>
            <a:off x="381661" y="8476101"/>
            <a:ext cx="1219200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4D5B73C-6A05-49E0-8874-83F50E8F15AD}"/>
              </a:ext>
            </a:extLst>
          </p:cNvPr>
          <p:cNvGrpSpPr/>
          <p:nvPr/>
        </p:nvGrpSpPr>
        <p:grpSpPr>
          <a:xfrm>
            <a:off x="492982" y="2231016"/>
            <a:ext cx="9360008" cy="4745604"/>
            <a:chOff x="914401" y="441961"/>
            <a:chExt cx="9360008" cy="4745604"/>
          </a:xfrm>
        </p:grpSpPr>
        <p:pic>
          <p:nvPicPr>
            <p:cNvPr id="3" name="Graphic 2" descr="Football">
              <a:extLst>
                <a:ext uri="{FF2B5EF4-FFF2-40B4-BE49-F238E27FC236}">
                  <a16:creationId xmlns:a16="http://schemas.microsoft.com/office/drawing/2014/main" id="{D6F78BBF-1C85-4058-9DAC-1E3542544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1" y="441961"/>
              <a:ext cx="1337144" cy="1337144"/>
            </a:xfrm>
            <a:prstGeom prst="rect">
              <a:avLst/>
            </a:prstGeom>
          </p:spPr>
        </p:pic>
        <p:pic>
          <p:nvPicPr>
            <p:cNvPr id="5" name="Graphic 4" descr="Football">
              <a:extLst>
                <a:ext uri="{FF2B5EF4-FFF2-40B4-BE49-F238E27FC236}">
                  <a16:creationId xmlns:a16="http://schemas.microsoft.com/office/drawing/2014/main" id="{FEE03576-0ECC-4221-B62E-4915B0532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1545" y="441961"/>
              <a:ext cx="1337144" cy="1337144"/>
            </a:xfrm>
            <a:prstGeom prst="rect">
              <a:avLst/>
            </a:prstGeom>
          </p:spPr>
        </p:pic>
        <p:pic>
          <p:nvPicPr>
            <p:cNvPr id="6" name="Graphic 5" descr="Football">
              <a:extLst>
                <a:ext uri="{FF2B5EF4-FFF2-40B4-BE49-F238E27FC236}">
                  <a16:creationId xmlns:a16="http://schemas.microsoft.com/office/drawing/2014/main" id="{9CC0BD4A-D512-4B5A-A459-42644209DE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1" y="1294076"/>
              <a:ext cx="1337144" cy="1337144"/>
            </a:xfrm>
            <a:prstGeom prst="rect">
              <a:avLst/>
            </a:prstGeom>
          </p:spPr>
        </p:pic>
        <p:pic>
          <p:nvPicPr>
            <p:cNvPr id="7" name="Graphic 6" descr="Football">
              <a:extLst>
                <a:ext uri="{FF2B5EF4-FFF2-40B4-BE49-F238E27FC236}">
                  <a16:creationId xmlns:a16="http://schemas.microsoft.com/office/drawing/2014/main" id="{6BDBA75C-BED6-478D-BD43-C0312A8CF4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1545" y="1294076"/>
              <a:ext cx="1337144" cy="1337144"/>
            </a:xfrm>
            <a:prstGeom prst="rect">
              <a:avLst/>
            </a:prstGeom>
          </p:spPr>
        </p:pic>
        <p:pic>
          <p:nvPicPr>
            <p:cNvPr id="9" name="Graphic 8" descr="Football">
              <a:extLst>
                <a:ext uri="{FF2B5EF4-FFF2-40B4-BE49-F238E27FC236}">
                  <a16:creationId xmlns:a16="http://schemas.microsoft.com/office/drawing/2014/main" id="{4E5064D5-03EA-45CB-91D4-42A5759B92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1" y="2146191"/>
              <a:ext cx="1337144" cy="1337144"/>
            </a:xfrm>
            <a:prstGeom prst="rect">
              <a:avLst/>
            </a:prstGeom>
          </p:spPr>
        </p:pic>
        <p:pic>
          <p:nvPicPr>
            <p:cNvPr id="10" name="Graphic 9" descr="Football">
              <a:extLst>
                <a:ext uri="{FF2B5EF4-FFF2-40B4-BE49-F238E27FC236}">
                  <a16:creationId xmlns:a16="http://schemas.microsoft.com/office/drawing/2014/main" id="{10BF4CD6-C880-4DA7-AE84-086D8E3F18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1545" y="2146191"/>
              <a:ext cx="1337144" cy="1337144"/>
            </a:xfrm>
            <a:prstGeom prst="rect">
              <a:avLst/>
            </a:prstGeom>
          </p:spPr>
        </p:pic>
        <p:pic>
          <p:nvPicPr>
            <p:cNvPr id="11" name="Graphic 10" descr="Football">
              <a:extLst>
                <a:ext uri="{FF2B5EF4-FFF2-40B4-BE49-F238E27FC236}">
                  <a16:creationId xmlns:a16="http://schemas.microsoft.com/office/drawing/2014/main" id="{767184CF-6DB6-42DA-95BA-7736AF2AB9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1" y="2998306"/>
              <a:ext cx="1337144" cy="1337144"/>
            </a:xfrm>
            <a:prstGeom prst="rect">
              <a:avLst/>
            </a:prstGeom>
          </p:spPr>
        </p:pic>
        <p:pic>
          <p:nvPicPr>
            <p:cNvPr id="12" name="Graphic 11" descr="Football">
              <a:extLst>
                <a:ext uri="{FF2B5EF4-FFF2-40B4-BE49-F238E27FC236}">
                  <a16:creationId xmlns:a16="http://schemas.microsoft.com/office/drawing/2014/main" id="{C719255D-0B9A-40D5-B23F-B304BA4A7F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1545" y="2998306"/>
              <a:ext cx="1337144" cy="1337144"/>
            </a:xfrm>
            <a:prstGeom prst="rect">
              <a:avLst/>
            </a:prstGeom>
          </p:spPr>
        </p:pic>
        <p:pic>
          <p:nvPicPr>
            <p:cNvPr id="13" name="Graphic 12" descr="Football">
              <a:extLst>
                <a:ext uri="{FF2B5EF4-FFF2-40B4-BE49-F238E27FC236}">
                  <a16:creationId xmlns:a16="http://schemas.microsoft.com/office/drawing/2014/main" id="{E75B5B49-3936-4725-950B-D4B6E23C5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1" y="3850421"/>
              <a:ext cx="1337144" cy="1337144"/>
            </a:xfrm>
            <a:prstGeom prst="rect">
              <a:avLst/>
            </a:prstGeom>
          </p:spPr>
        </p:pic>
        <p:pic>
          <p:nvPicPr>
            <p:cNvPr id="14" name="Graphic 13" descr="Football">
              <a:extLst>
                <a:ext uri="{FF2B5EF4-FFF2-40B4-BE49-F238E27FC236}">
                  <a16:creationId xmlns:a16="http://schemas.microsoft.com/office/drawing/2014/main" id="{6004BA02-0F78-43CE-A4BA-4478A67EBC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1545" y="3850421"/>
              <a:ext cx="1337144" cy="1337144"/>
            </a:xfrm>
            <a:prstGeom prst="rect">
              <a:avLst/>
            </a:prstGeom>
          </p:spPr>
        </p:pic>
        <p:pic>
          <p:nvPicPr>
            <p:cNvPr id="25" name="Graphic 24" descr="Football">
              <a:extLst>
                <a:ext uri="{FF2B5EF4-FFF2-40B4-BE49-F238E27FC236}">
                  <a16:creationId xmlns:a16="http://schemas.microsoft.com/office/drawing/2014/main" id="{B1BA4A1A-F1AB-438F-A231-829ADDA6D1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8689" y="441961"/>
              <a:ext cx="1337144" cy="1337144"/>
            </a:xfrm>
            <a:prstGeom prst="rect">
              <a:avLst/>
            </a:prstGeom>
          </p:spPr>
        </p:pic>
        <p:pic>
          <p:nvPicPr>
            <p:cNvPr id="26" name="Graphic 25" descr="Football">
              <a:extLst>
                <a:ext uri="{FF2B5EF4-FFF2-40B4-BE49-F238E27FC236}">
                  <a16:creationId xmlns:a16="http://schemas.microsoft.com/office/drawing/2014/main" id="{9116A07D-953A-4D54-B78B-EE3A8A5E39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833" y="441961"/>
              <a:ext cx="1337144" cy="1337144"/>
            </a:xfrm>
            <a:prstGeom prst="rect">
              <a:avLst/>
            </a:prstGeom>
          </p:spPr>
        </p:pic>
        <p:pic>
          <p:nvPicPr>
            <p:cNvPr id="27" name="Graphic 26" descr="Football">
              <a:extLst>
                <a:ext uri="{FF2B5EF4-FFF2-40B4-BE49-F238E27FC236}">
                  <a16:creationId xmlns:a16="http://schemas.microsoft.com/office/drawing/2014/main" id="{F49F717F-175C-4FCB-8DEA-51FD323E08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8689" y="1294076"/>
              <a:ext cx="1337144" cy="1337144"/>
            </a:xfrm>
            <a:prstGeom prst="rect">
              <a:avLst/>
            </a:prstGeom>
          </p:spPr>
        </p:pic>
        <p:pic>
          <p:nvPicPr>
            <p:cNvPr id="28" name="Graphic 27" descr="Football">
              <a:extLst>
                <a:ext uri="{FF2B5EF4-FFF2-40B4-BE49-F238E27FC236}">
                  <a16:creationId xmlns:a16="http://schemas.microsoft.com/office/drawing/2014/main" id="{63977136-1AAF-4923-89D1-0EB9C16C9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833" y="1294076"/>
              <a:ext cx="1337144" cy="1337144"/>
            </a:xfrm>
            <a:prstGeom prst="rect">
              <a:avLst/>
            </a:prstGeom>
          </p:spPr>
        </p:pic>
        <p:pic>
          <p:nvPicPr>
            <p:cNvPr id="29" name="Graphic 28" descr="Football">
              <a:extLst>
                <a:ext uri="{FF2B5EF4-FFF2-40B4-BE49-F238E27FC236}">
                  <a16:creationId xmlns:a16="http://schemas.microsoft.com/office/drawing/2014/main" id="{812E4CE0-7048-4F1B-A97F-A13C4A5700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8689" y="2146191"/>
              <a:ext cx="1337144" cy="1337144"/>
            </a:xfrm>
            <a:prstGeom prst="rect">
              <a:avLst/>
            </a:prstGeom>
          </p:spPr>
        </p:pic>
        <p:pic>
          <p:nvPicPr>
            <p:cNvPr id="30" name="Graphic 29" descr="Football">
              <a:extLst>
                <a:ext uri="{FF2B5EF4-FFF2-40B4-BE49-F238E27FC236}">
                  <a16:creationId xmlns:a16="http://schemas.microsoft.com/office/drawing/2014/main" id="{BBA40B7A-5368-440B-AE7F-4C2BC479C8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833" y="2146191"/>
              <a:ext cx="1337144" cy="1337144"/>
            </a:xfrm>
            <a:prstGeom prst="rect">
              <a:avLst/>
            </a:prstGeom>
          </p:spPr>
        </p:pic>
        <p:pic>
          <p:nvPicPr>
            <p:cNvPr id="31" name="Graphic 30" descr="Football">
              <a:extLst>
                <a:ext uri="{FF2B5EF4-FFF2-40B4-BE49-F238E27FC236}">
                  <a16:creationId xmlns:a16="http://schemas.microsoft.com/office/drawing/2014/main" id="{611F785A-9659-456D-B68E-BDB4EFED19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8689" y="2998306"/>
              <a:ext cx="1337144" cy="1337144"/>
            </a:xfrm>
            <a:prstGeom prst="rect">
              <a:avLst/>
            </a:prstGeom>
          </p:spPr>
        </p:pic>
        <p:pic>
          <p:nvPicPr>
            <p:cNvPr id="32" name="Graphic 31" descr="Football">
              <a:extLst>
                <a:ext uri="{FF2B5EF4-FFF2-40B4-BE49-F238E27FC236}">
                  <a16:creationId xmlns:a16="http://schemas.microsoft.com/office/drawing/2014/main" id="{E4CED770-47FB-4916-97A1-859FD99AD9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833" y="2998306"/>
              <a:ext cx="1337144" cy="1337144"/>
            </a:xfrm>
            <a:prstGeom prst="rect">
              <a:avLst/>
            </a:prstGeom>
          </p:spPr>
        </p:pic>
        <p:pic>
          <p:nvPicPr>
            <p:cNvPr id="33" name="Graphic 32" descr="Football">
              <a:extLst>
                <a:ext uri="{FF2B5EF4-FFF2-40B4-BE49-F238E27FC236}">
                  <a16:creationId xmlns:a16="http://schemas.microsoft.com/office/drawing/2014/main" id="{ED738004-0EDF-47B9-AAFD-3769D7D50D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8689" y="3850421"/>
              <a:ext cx="1337144" cy="1337144"/>
            </a:xfrm>
            <a:prstGeom prst="rect">
              <a:avLst/>
            </a:prstGeom>
          </p:spPr>
        </p:pic>
        <p:pic>
          <p:nvPicPr>
            <p:cNvPr id="34" name="Graphic 33" descr="Football">
              <a:extLst>
                <a:ext uri="{FF2B5EF4-FFF2-40B4-BE49-F238E27FC236}">
                  <a16:creationId xmlns:a16="http://schemas.microsoft.com/office/drawing/2014/main" id="{B50D5658-E1E4-4B72-B0D3-A8EC3B0966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833" y="3850421"/>
              <a:ext cx="1337144" cy="1337144"/>
            </a:xfrm>
            <a:prstGeom prst="rect">
              <a:avLst/>
            </a:prstGeom>
          </p:spPr>
        </p:pic>
        <p:pic>
          <p:nvPicPr>
            <p:cNvPr id="35" name="Graphic 34" descr="Football">
              <a:extLst>
                <a:ext uri="{FF2B5EF4-FFF2-40B4-BE49-F238E27FC236}">
                  <a16:creationId xmlns:a16="http://schemas.microsoft.com/office/drawing/2014/main" id="{CF9B11F7-DDC6-4427-B6F5-9102F160B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2977" y="441961"/>
              <a:ext cx="1337144" cy="1337144"/>
            </a:xfrm>
            <a:prstGeom prst="rect">
              <a:avLst/>
            </a:prstGeom>
          </p:spPr>
        </p:pic>
        <p:pic>
          <p:nvPicPr>
            <p:cNvPr id="36" name="Graphic 35" descr="Football">
              <a:extLst>
                <a:ext uri="{FF2B5EF4-FFF2-40B4-BE49-F238E27FC236}">
                  <a16:creationId xmlns:a16="http://schemas.microsoft.com/office/drawing/2014/main" id="{6AE95FD0-11D5-4BA3-BE95-C1EE67D22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2977" y="1294076"/>
              <a:ext cx="1337144" cy="1337144"/>
            </a:xfrm>
            <a:prstGeom prst="rect">
              <a:avLst/>
            </a:prstGeom>
          </p:spPr>
        </p:pic>
        <p:pic>
          <p:nvPicPr>
            <p:cNvPr id="37" name="Graphic 36" descr="Football">
              <a:extLst>
                <a:ext uri="{FF2B5EF4-FFF2-40B4-BE49-F238E27FC236}">
                  <a16:creationId xmlns:a16="http://schemas.microsoft.com/office/drawing/2014/main" id="{E3835912-19EF-4540-8EEE-C6B6D18209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62977" y="2146191"/>
              <a:ext cx="1337144" cy="1337144"/>
            </a:xfrm>
            <a:prstGeom prst="rect">
              <a:avLst/>
            </a:prstGeom>
          </p:spPr>
        </p:pic>
        <p:pic>
          <p:nvPicPr>
            <p:cNvPr id="38" name="Graphic 37" descr="Football">
              <a:extLst>
                <a:ext uri="{FF2B5EF4-FFF2-40B4-BE49-F238E27FC236}">
                  <a16:creationId xmlns:a16="http://schemas.microsoft.com/office/drawing/2014/main" id="{406FFE6D-01C7-4ED6-B658-A59F836790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2977" y="2998306"/>
              <a:ext cx="1337144" cy="1337144"/>
            </a:xfrm>
            <a:prstGeom prst="rect">
              <a:avLst/>
            </a:prstGeom>
          </p:spPr>
        </p:pic>
        <p:pic>
          <p:nvPicPr>
            <p:cNvPr id="39" name="Graphic 38" descr="Football">
              <a:extLst>
                <a:ext uri="{FF2B5EF4-FFF2-40B4-BE49-F238E27FC236}">
                  <a16:creationId xmlns:a16="http://schemas.microsoft.com/office/drawing/2014/main" id="{3FCEE2C3-B16F-4A86-9EF2-4A483B6E7F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2977" y="3850421"/>
              <a:ext cx="1337144" cy="1337144"/>
            </a:xfrm>
            <a:prstGeom prst="rect">
              <a:avLst/>
            </a:prstGeom>
          </p:spPr>
        </p:pic>
        <p:pic>
          <p:nvPicPr>
            <p:cNvPr id="50" name="Graphic 49" descr="Football">
              <a:extLst>
                <a:ext uri="{FF2B5EF4-FFF2-40B4-BE49-F238E27FC236}">
                  <a16:creationId xmlns:a16="http://schemas.microsoft.com/office/drawing/2014/main" id="{4CCA987F-BBCB-47C4-87B8-9303E4CB1A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0121" y="441961"/>
              <a:ext cx="1337144" cy="1337144"/>
            </a:xfrm>
            <a:prstGeom prst="rect">
              <a:avLst/>
            </a:prstGeom>
          </p:spPr>
        </p:pic>
        <p:pic>
          <p:nvPicPr>
            <p:cNvPr id="51" name="Graphic 50" descr="Football">
              <a:extLst>
                <a:ext uri="{FF2B5EF4-FFF2-40B4-BE49-F238E27FC236}">
                  <a16:creationId xmlns:a16="http://schemas.microsoft.com/office/drawing/2014/main" id="{43A159BA-2928-45D4-A8AC-24B13AE48E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0121" y="1294076"/>
              <a:ext cx="1337144" cy="1337144"/>
            </a:xfrm>
            <a:prstGeom prst="rect">
              <a:avLst/>
            </a:prstGeom>
          </p:spPr>
        </p:pic>
        <p:pic>
          <p:nvPicPr>
            <p:cNvPr id="52" name="Graphic 51" descr="Football">
              <a:extLst>
                <a:ext uri="{FF2B5EF4-FFF2-40B4-BE49-F238E27FC236}">
                  <a16:creationId xmlns:a16="http://schemas.microsoft.com/office/drawing/2014/main" id="{6D744BF3-DD59-4EE0-AE7A-F6AA40FED6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0121" y="2146191"/>
              <a:ext cx="1337144" cy="1337144"/>
            </a:xfrm>
            <a:prstGeom prst="rect">
              <a:avLst/>
            </a:prstGeom>
          </p:spPr>
        </p:pic>
        <p:pic>
          <p:nvPicPr>
            <p:cNvPr id="53" name="Graphic 52" descr="Football">
              <a:extLst>
                <a:ext uri="{FF2B5EF4-FFF2-40B4-BE49-F238E27FC236}">
                  <a16:creationId xmlns:a16="http://schemas.microsoft.com/office/drawing/2014/main" id="{D32DDFA0-C91F-499E-8794-EDA2A2CF21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0121" y="2998306"/>
              <a:ext cx="1337144" cy="1337144"/>
            </a:xfrm>
            <a:prstGeom prst="rect">
              <a:avLst/>
            </a:prstGeom>
          </p:spPr>
        </p:pic>
        <p:pic>
          <p:nvPicPr>
            <p:cNvPr id="54" name="Graphic 53" descr="Football">
              <a:extLst>
                <a:ext uri="{FF2B5EF4-FFF2-40B4-BE49-F238E27FC236}">
                  <a16:creationId xmlns:a16="http://schemas.microsoft.com/office/drawing/2014/main" id="{282E5311-64E2-4B14-A393-FE3054769A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0121" y="3850421"/>
              <a:ext cx="1337144" cy="1337144"/>
            </a:xfrm>
            <a:prstGeom prst="rect">
              <a:avLst/>
            </a:prstGeom>
          </p:spPr>
        </p:pic>
        <p:pic>
          <p:nvPicPr>
            <p:cNvPr id="55" name="Graphic 54" descr="Football">
              <a:extLst>
                <a:ext uri="{FF2B5EF4-FFF2-40B4-BE49-F238E27FC236}">
                  <a16:creationId xmlns:a16="http://schemas.microsoft.com/office/drawing/2014/main" id="{1E5EA758-CDA3-49D1-A3DB-BC1C47595F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7265" y="441961"/>
              <a:ext cx="1337144" cy="1337144"/>
            </a:xfrm>
            <a:prstGeom prst="rect">
              <a:avLst/>
            </a:prstGeom>
          </p:spPr>
        </p:pic>
        <p:pic>
          <p:nvPicPr>
            <p:cNvPr id="56" name="Graphic 55" descr="Football">
              <a:extLst>
                <a:ext uri="{FF2B5EF4-FFF2-40B4-BE49-F238E27FC236}">
                  <a16:creationId xmlns:a16="http://schemas.microsoft.com/office/drawing/2014/main" id="{DDE56477-FDF2-4B46-91C2-EA55263075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7265" y="1294076"/>
              <a:ext cx="1337144" cy="1337144"/>
            </a:xfrm>
            <a:prstGeom prst="rect">
              <a:avLst/>
            </a:prstGeom>
          </p:spPr>
        </p:pic>
        <p:pic>
          <p:nvPicPr>
            <p:cNvPr id="57" name="Graphic 56" descr="Football">
              <a:extLst>
                <a:ext uri="{FF2B5EF4-FFF2-40B4-BE49-F238E27FC236}">
                  <a16:creationId xmlns:a16="http://schemas.microsoft.com/office/drawing/2014/main" id="{6F7D97FC-FEA0-418F-9E5B-6F0C1432FB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7265" y="2146191"/>
              <a:ext cx="1337144" cy="1337144"/>
            </a:xfrm>
            <a:prstGeom prst="rect">
              <a:avLst/>
            </a:prstGeom>
          </p:spPr>
        </p:pic>
        <p:pic>
          <p:nvPicPr>
            <p:cNvPr id="58" name="Graphic 57" descr="Football">
              <a:extLst>
                <a:ext uri="{FF2B5EF4-FFF2-40B4-BE49-F238E27FC236}">
                  <a16:creationId xmlns:a16="http://schemas.microsoft.com/office/drawing/2014/main" id="{EE7A2979-D068-4A55-8134-AC82076AF8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7265" y="2998306"/>
              <a:ext cx="1337144" cy="1337144"/>
            </a:xfrm>
            <a:prstGeom prst="rect">
              <a:avLst/>
            </a:prstGeom>
          </p:spPr>
        </p:pic>
        <p:pic>
          <p:nvPicPr>
            <p:cNvPr id="59" name="Graphic 58" descr="Football">
              <a:extLst>
                <a:ext uri="{FF2B5EF4-FFF2-40B4-BE49-F238E27FC236}">
                  <a16:creationId xmlns:a16="http://schemas.microsoft.com/office/drawing/2014/main" id="{3AB65763-C3EA-4D9F-AD04-04CCA5C1FA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7265" y="3850421"/>
              <a:ext cx="1337144" cy="1337144"/>
            </a:xfrm>
            <a:prstGeom prst="rect">
              <a:avLst/>
            </a:prstGeom>
          </p:spPr>
        </p:pic>
      </p:grpSp>
      <p:sp>
        <p:nvSpPr>
          <p:cNvPr id="62" name="TextBox 61">
            <a:extLst>
              <a:ext uri="{FF2B5EF4-FFF2-40B4-BE49-F238E27FC236}">
                <a16:creationId xmlns:a16="http://schemas.microsoft.com/office/drawing/2014/main" id="{DF8129A8-7986-4016-BAF1-9DDFCC27BAEE}"/>
              </a:ext>
            </a:extLst>
          </p:cNvPr>
          <p:cNvSpPr txBox="1"/>
          <p:nvPr/>
        </p:nvSpPr>
        <p:spPr>
          <a:xfrm>
            <a:off x="498942" y="683022"/>
            <a:ext cx="6011188" cy="1554272"/>
          </a:xfrm>
          <a:prstGeom prst="rect">
            <a:avLst/>
          </a:prstGeom>
          <a:noFill/>
        </p:spPr>
        <p:txBody>
          <a:bodyPr wrap="square" rtlCol="0">
            <a:spAutoFit/>
          </a:bodyPr>
          <a:lstStyle/>
          <a:p>
            <a:r>
              <a:rPr lang="en-US" sz="3000" b="1" dirty="0">
                <a:solidFill>
                  <a:schemeClr val="bg1"/>
                </a:solidFill>
              </a:rPr>
              <a:t>Black coach hired </a:t>
            </a:r>
            <a:r>
              <a:rPr lang="en-US" sz="3500" b="1" u="sng" dirty="0">
                <a:solidFill>
                  <a:schemeClr val="bg1"/>
                </a:solidFill>
              </a:rPr>
              <a:t>once</a:t>
            </a:r>
            <a:r>
              <a:rPr lang="en-US" sz="3500" b="1" dirty="0">
                <a:solidFill>
                  <a:schemeClr val="bg1"/>
                </a:solidFill>
              </a:rPr>
              <a:t> </a:t>
            </a:r>
          </a:p>
          <a:p>
            <a:r>
              <a:rPr lang="en-US" sz="2000" b="1" dirty="0">
                <a:solidFill>
                  <a:schemeClr val="bg1"/>
                </a:solidFill>
              </a:rPr>
              <a:t>out of </a:t>
            </a:r>
            <a:r>
              <a:rPr lang="en-US" sz="3000" b="1" dirty="0">
                <a:solidFill>
                  <a:schemeClr val="bg1"/>
                </a:solidFill>
              </a:rPr>
              <a:t>22 positions </a:t>
            </a:r>
            <a:r>
              <a:rPr lang="en-US" sz="2000" b="1" dirty="0">
                <a:solidFill>
                  <a:schemeClr val="bg1"/>
                </a:solidFill>
              </a:rPr>
              <a:t>or</a:t>
            </a:r>
            <a:r>
              <a:rPr lang="en-US" sz="3000" b="1" dirty="0">
                <a:solidFill>
                  <a:schemeClr val="bg1"/>
                </a:solidFill>
              </a:rPr>
              <a:t> </a:t>
            </a:r>
            <a:r>
              <a:rPr lang="en-US" sz="4000" b="1" dirty="0">
                <a:solidFill>
                  <a:schemeClr val="bg1"/>
                </a:solidFill>
              </a:rPr>
              <a:t>5% </a:t>
            </a:r>
            <a:r>
              <a:rPr lang="en-US" sz="3000" b="1" dirty="0">
                <a:solidFill>
                  <a:schemeClr val="bg1"/>
                </a:solidFill>
              </a:rPr>
              <a:t>of the time</a:t>
            </a:r>
          </a:p>
          <a:p>
            <a:r>
              <a:rPr lang="en-US" sz="2000" b="1" dirty="0">
                <a:solidFill>
                  <a:schemeClr val="bg1"/>
                </a:solidFill>
              </a:rPr>
              <a:t>when only one black coach was interviewed</a:t>
            </a:r>
          </a:p>
        </p:txBody>
      </p:sp>
      <p:sp>
        <p:nvSpPr>
          <p:cNvPr id="65" name="TextBox 64">
            <a:extLst>
              <a:ext uri="{FF2B5EF4-FFF2-40B4-BE49-F238E27FC236}">
                <a16:creationId xmlns:a16="http://schemas.microsoft.com/office/drawing/2014/main" id="{C9FCF651-66A4-41A3-AE55-38DD245E82AC}"/>
              </a:ext>
            </a:extLst>
          </p:cNvPr>
          <p:cNvSpPr txBox="1"/>
          <p:nvPr/>
        </p:nvSpPr>
        <p:spPr>
          <a:xfrm>
            <a:off x="7178702" y="672331"/>
            <a:ext cx="4899329" cy="1554272"/>
          </a:xfrm>
          <a:prstGeom prst="rect">
            <a:avLst/>
          </a:prstGeom>
          <a:noFill/>
        </p:spPr>
        <p:txBody>
          <a:bodyPr wrap="square" rtlCol="0">
            <a:spAutoFit/>
          </a:bodyPr>
          <a:lstStyle/>
          <a:p>
            <a:r>
              <a:rPr lang="en-US" sz="3000" b="1" dirty="0">
                <a:solidFill>
                  <a:schemeClr val="bg1"/>
                </a:solidFill>
              </a:rPr>
              <a:t>Black coach hired </a:t>
            </a:r>
            <a:r>
              <a:rPr lang="en-US" sz="2000" b="1" dirty="0">
                <a:solidFill>
                  <a:schemeClr val="bg1"/>
                </a:solidFill>
              </a:rPr>
              <a:t>in</a:t>
            </a:r>
            <a:r>
              <a:rPr lang="en-US" sz="3000" b="1" dirty="0">
                <a:solidFill>
                  <a:schemeClr val="bg1"/>
                </a:solidFill>
              </a:rPr>
              <a:t> </a:t>
            </a:r>
            <a:r>
              <a:rPr lang="en-US" sz="3500" b="1" dirty="0">
                <a:solidFill>
                  <a:schemeClr val="bg1"/>
                </a:solidFill>
              </a:rPr>
              <a:t>4</a:t>
            </a:r>
            <a:r>
              <a:rPr lang="en-US" sz="3000" b="1" dirty="0">
                <a:solidFill>
                  <a:schemeClr val="bg1"/>
                </a:solidFill>
              </a:rPr>
              <a:t> </a:t>
            </a:r>
            <a:r>
              <a:rPr lang="en-US" sz="2000" b="1" dirty="0">
                <a:solidFill>
                  <a:schemeClr val="bg1"/>
                </a:solidFill>
              </a:rPr>
              <a:t>of</a:t>
            </a:r>
            <a:r>
              <a:rPr lang="en-US" sz="3000" b="1" dirty="0">
                <a:solidFill>
                  <a:schemeClr val="bg1"/>
                </a:solidFill>
              </a:rPr>
              <a:t> </a:t>
            </a:r>
            <a:r>
              <a:rPr lang="en-US" sz="3500" b="1" dirty="0">
                <a:solidFill>
                  <a:schemeClr val="bg1"/>
                </a:solidFill>
              </a:rPr>
              <a:t>12</a:t>
            </a:r>
            <a:r>
              <a:rPr lang="en-US" sz="3000" b="1" dirty="0">
                <a:solidFill>
                  <a:schemeClr val="bg1"/>
                </a:solidFill>
              </a:rPr>
              <a:t> positions </a:t>
            </a:r>
            <a:r>
              <a:rPr lang="en-US" sz="2000" b="1" dirty="0">
                <a:solidFill>
                  <a:schemeClr val="bg1"/>
                </a:solidFill>
              </a:rPr>
              <a:t>or</a:t>
            </a:r>
            <a:r>
              <a:rPr lang="en-US" sz="3000" b="1" dirty="0">
                <a:solidFill>
                  <a:schemeClr val="bg1"/>
                </a:solidFill>
              </a:rPr>
              <a:t> </a:t>
            </a:r>
            <a:r>
              <a:rPr lang="en-US" sz="4000" b="1" dirty="0">
                <a:solidFill>
                  <a:schemeClr val="bg1"/>
                </a:solidFill>
              </a:rPr>
              <a:t>33% </a:t>
            </a:r>
            <a:r>
              <a:rPr lang="en-US" sz="3000" b="1" dirty="0">
                <a:solidFill>
                  <a:schemeClr val="bg1"/>
                </a:solidFill>
              </a:rPr>
              <a:t>of the time</a:t>
            </a:r>
          </a:p>
          <a:p>
            <a:r>
              <a:rPr lang="en-US" sz="2000" b="1" dirty="0">
                <a:solidFill>
                  <a:schemeClr val="bg1"/>
                </a:solidFill>
              </a:rPr>
              <a:t>when two black coaches were interviewed</a:t>
            </a:r>
          </a:p>
        </p:txBody>
      </p:sp>
      <p:sp>
        <p:nvSpPr>
          <p:cNvPr id="66" name="TextBox 65">
            <a:extLst>
              <a:ext uri="{FF2B5EF4-FFF2-40B4-BE49-F238E27FC236}">
                <a16:creationId xmlns:a16="http://schemas.microsoft.com/office/drawing/2014/main" id="{24796B08-43A7-429D-933C-B309E5B21E2E}"/>
              </a:ext>
            </a:extLst>
          </p:cNvPr>
          <p:cNvSpPr txBox="1"/>
          <p:nvPr/>
        </p:nvSpPr>
        <p:spPr>
          <a:xfrm>
            <a:off x="503582" y="140523"/>
            <a:ext cx="8012264" cy="400110"/>
          </a:xfrm>
          <a:prstGeom prst="rect">
            <a:avLst/>
          </a:prstGeom>
          <a:noFill/>
        </p:spPr>
        <p:txBody>
          <a:bodyPr wrap="square" rtlCol="0">
            <a:spAutoFit/>
          </a:bodyPr>
          <a:lstStyle/>
          <a:p>
            <a:r>
              <a:rPr lang="en-US" sz="2000" b="1" dirty="0"/>
              <a:t>During 2013-2017 the NFL held interviews for 35 head coaching positions</a:t>
            </a:r>
          </a:p>
        </p:txBody>
      </p:sp>
      <p:cxnSp>
        <p:nvCxnSpPr>
          <p:cNvPr id="68" name="Straight Connector 67">
            <a:extLst>
              <a:ext uri="{FF2B5EF4-FFF2-40B4-BE49-F238E27FC236}">
                <a16:creationId xmlns:a16="http://schemas.microsoft.com/office/drawing/2014/main" id="{E9FE233A-68CC-4E2A-BBFE-99463D4D5620}"/>
              </a:ext>
            </a:extLst>
          </p:cNvPr>
          <p:cNvCxnSpPr/>
          <p:nvPr/>
        </p:nvCxnSpPr>
        <p:spPr>
          <a:xfrm>
            <a:off x="604300" y="2270771"/>
            <a:ext cx="639284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10D5CF-1A86-4DB4-9BC9-ABCE0B9B81B2}"/>
              </a:ext>
            </a:extLst>
          </p:cNvPr>
          <p:cNvCxnSpPr>
            <a:cxnSpLocks/>
          </p:cNvCxnSpPr>
          <p:nvPr/>
        </p:nvCxnSpPr>
        <p:spPr>
          <a:xfrm>
            <a:off x="7268819" y="2270771"/>
            <a:ext cx="258417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0BF5618-6656-4813-B8D5-42629AA4681F}"/>
              </a:ext>
            </a:extLst>
          </p:cNvPr>
          <p:cNvSpPr txBox="1"/>
          <p:nvPr/>
        </p:nvSpPr>
        <p:spPr>
          <a:xfrm>
            <a:off x="10118031" y="5956160"/>
            <a:ext cx="2073968" cy="830997"/>
          </a:xfrm>
          <a:prstGeom prst="rect">
            <a:avLst/>
          </a:prstGeom>
          <a:noFill/>
        </p:spPr>
        <p:txBody>
          <a:bodyPr wrap="square" rtlCol="0">
            <a:spAutoFit/>
          </a:bodyPr>
          <a:lstStyle/>
          <a:p>
            <a:r>
              <a:rPr lang="en-US" sz="1200" dirty="0"/>
              <a:t>Source: Stefanie K. Johnson (2018) “What Amazon’s Board Was Getting Wrong About Diversity and Hiring” HBR</a:t>
            </a:r>
          </a:p>
        </p:txBody>
      </p:sp>
    </p:spTree>
    <p:extLst>
      <p:ext uri="{BB962C8B-B14F-4D97-AF65-F5344CB8AC3E}">
        <p14:creationId xmlns:p14="http://schemas.microsoft.com/office/powerpoint/2010/main" val="307600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DFE4-1B9D-4796-900F-6F8A2D20DC35}"/>
              </a:ext>
            </a:extLst>
          </p:cNvPr>
          <p:cNvSpPr>
            <a:spLocks noGrp="1"/>
          </p:cNvSpPr>
          <p:nvPr>
            <p:ph type="ctrTitle"/>
          </p:nvPr>
        </p:nvSpPr>
        <p:spPr>
          <a:xfrm>
            <a:off x="2180379" y="1262074"/>
            <a:ext cx="7831241" cy="3708895"/>
          </a:xfrm>
          <a:noFill/>
        </p:spPr>
        <p:txBody>
          <a:bodyPr>
            <a:normAutofit fontScale="90000"/>
          </a:bodyPr>
          <a:lstStyle/>
          <a:p>
            <a:r>
              <a:rPr lang="en-US" sz="4400" i="1" dirty="0"/>
              <a:t>“Get two in the pool effect” represents an important first step for overcoming unconscious bias and ushering in the racial and gender balance that we want in organizations. </a:t>
            </a:r>
            <a:br>
              <a:rPr lang="en-US" sz="4400" i="1" dirty="0"/>
            </a:br>
            <a:br>
              <a:rPr lang="en-US" sz="4400" i="1" dirty="0"/>
            </a:br>
            <a:r>
              <a:rPr lang="en-US" sz="2800" i="1" dirty="0"/>
              <a:t>– Stefanie K. Johnson, David R. Hekman, and Elsa T. Chan</a:t>
            </a:r>
          </a:p>
        </p:txBody>
      </p:sp>
      <p:grpSp>
        <p:nvGrpSpPr>
          <p:cNvPr id="4" name="Group 3">
            <a:extLst>
              <a:ext uri="{FF2B5EF4-FFF2-40B4-BE49-F238E27FC236}">
                <a16:creationId xmlns:a16="http://schemas.microsoft.com/office/drawing/2014/main" id="{0B5CD780-8A22-47FD-841D-EBAF5146FF3D}"/>
              </a:ext>
            </a:extLst>
          </p:cNvPr>
          <p:cNvGrpSpPr/>
          <p:nvPr/>
        </p:nvGrpSpPr>
        <p:grpSpPr>
          <a:xfrm>
            <a:off x="0" y="5351216"/>
            <a:ext cx="12192000" cy="1518702"/>
            <a:chOff x="0" y="4707170"/>
            <a:chExt cx="12192000" cy="1518702"/>
          </a:xfrm>
        </p:grpSpPr>
        <p:pic>
          <p:nvPicPr>
            <p:cNvPr id="2050" name="Picture 2" descr="Image result for polka dots">
              <a:extLst>
                <a:ext uri="{FF2B5EF4-FFF2-40B4-BE49-F238E27FC236}">
                  <a16:creationId xmlns:a16="http://schemas.microsoft.com/office/drawing/2014/main" id="{D94C13C4-166B-444B-9B52-F8D4C9D864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990" r="2" b="24854"/>
            <a:stretch/>
          </p:blipFill>
          <p:spPr bwMode="auto">
            <a:xfrm>
              <a:off x="0" y="4707172"/>
              <a:ext cx="7534636" cy="1518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lka dots">
              <a:extLst>
                <a:ext uri="{FF2B5EF4-FFF2-40B4-BE49-F238E27FC236}">
                  <a16:creationId xmlns:a16="http://schemas.microsoft.com/office/drawing/2014/main" id="{D4458C0B-09AC-4BA3-82A6-A23FD6B20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990" r="38188" b="24854"/>
            <a:stretch/>
          </p:blipFill>
          <p:spPr bwMode="auto">
            <a:xfrm>
              <a:off x="7534636" y="4707170"/>
              <a:ext cx="4657364" cy="15187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0703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356</Words>
  <Application>Microsoft Office PowerPoint</Application>
  <PresentationFormat>Widescreen</PresentationFormat>
  <Paragraphs>39</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Two in the Pool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two in the pool effect” represents an important first step for overcoming unconscious bias and ushering in the racial and gender balance that we want in organizations.   – Stefanie K. Johnson, David R. Hekman, and Elsa T. Chan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in the Pool Effect</dc:title>
  <dc:creator>Jelks-Seale, Janine</dc:creator>
  <cp:lastModifiedBy>Deb Sadowski</cp:lastModifiedBy>
  <cp:revision>1</cp:revision>
  <dcterms:created xsi:type="dcterms:W3CDTF">2019-06-17T07:43:07Z</dcterms:created>
  <dcterms:modified xsi:type="dcterms:W3CDTF">2019-07-08T14:22:35Z</dcterms:modified>
</cp:coreProperties>
</file>