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70" r:id="rId3"/>
    <p:sldId id="266" r:id="rId4"/>
    <p:sldId id="267" r:id="rId5"/>
    <p:sldId id="268" r:id="rId6"/>
    <p:sldId id="269"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324" autoAdjust="0"/>
    <p:restoredTop sz="93561" autoAdjust="0"/>
  </p:normalViewPr>
  <p:slideViewPr>
    <p:cSldViewPr snapToGrid="0">
      <p:cViewPr varScale="1">
        <p:scale>
          <a:sx n="57" d="100"/>
          <a:sy n="57" d="100"/>
        </p:scale>
        <p:origin x="66" y="8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CDC275-529C-42AA-B1F5-08F07516DAE9}" type="datetimeFigureOut">
              <a:rPr lang="en-US" smtClean="0"/>
              <a:pPr/>
              <a:t>7/8/2019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8985F-6AC3-4268-A3FB-745966835A5B}" type="slidenum">
              <a:rPr lang="en-US" smtClean="0"/>
              <a:pPr/>
              <a:t>‹#›</a:t>
            </a:fld>
            <a:endParaRPr lang="en-US" dirty="0"/>
          </a:p>
        </p:txBody>
      </p:sp>
    </p:spTree>
    <p:extLst>
      <p:ext uri="{BB962C8B-B14F-4D97-AF65-F5344CB8AC3E}">
        <p14:creationId xmlns:p14="http://schemas.microsoft.com/office/powerpoint/2010/main" val="327940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C20FF4-9AF0-43F1-A69F-C1EF3A6E5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812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C20FF4-9AF0-43F1-A69F-C1EF3A6E5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740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the Vibrant Index?</a:t>
            </a:r>
          </a:p>
          <a:p>
            <a:endParaRPr lang="en-US" dirty="0"/>
          </a:p>
          <a:p>
            <a:r>
              <a:rPr lang="en-US" dirty="0"/>
              <a:t>Organizations will often say:  we know that we need to work on diversity and inclusion, but we don’t know what to do or how to begin</a:t>
            </a:r>
            <a:r>
              <a:rPr lang="en-US" baseline="0" dirty="0"/>
              <a:t> </a:t>
            </a:r>
            <a:endParaRPr lang="en-US" dirty="0"/>
          </a:p>
          <a:p>
            <a:endParaRPr lang="en-US" dirty="0"/>
          </a:p>
          <a:p>
            <a:r>
              <a:rPr lang="en-US" dirty="0"/>
              <a:t>Looking at leading indicators:  what research-supported best practices can move an organization’s D&amp;I efforts to the next level?</a:t>
            </a:r>
          </a:p>
          <a:p>
            <a:endParaRPr lang="en-US" dirty="0"/>
          </a:p>
          <a:p>
            <a:r>
              <a:rPr lang="en-US" dirty="0"/>
              <a:t>Hoping to begin the journey by Acknowledging Where We Are in our D&amp;I efforts…</a:t>
            </a:r>
          </a:p>
          <a:p>
            <a:endParaRPr lang="en-US" dirty="0"/>
          </a:p>
          <a:p>
            <a:r>
              <a:rPr lang="en-US" dirty="0"/>
              <a:t>Nudge organizations in the right direction by exposing them to Best Practices </a:t>
            </a:r>
          </a:p>
          <a:p>
            <a:endParaRPr lang="en-US" dirty="0"/>
          </a:p>
          <a:p>
            <a:r>
              <a:rPr lang="en-US" dirty="0"/>
              <a:t>Change organizational behavior through feedback and assistance</a:t>
            </a:r>
          </a:p>
          <a:p>
            <a:endParaRPr lang="en-US" dirty="0"/>
          </a:p>
          <a:p>
            <a:r>
              <a:rPr lang="en-US" dirty="0"/>
              <a:t>Through this, get a sense of the Pittsburgh region’s overall work environment when it comes to D&amp;I practices</a:t>
            </a:r>
          </a:p>
          <a:p>
            <a:endParaRPr lang="en-US" dirty="0"/>
          </a:p>
          <a:p>
            <a:endParaRPr lang="en-US" dirty="0"/>
          </a:p>
        </p:txBody>
      </p:sp>
      <p:sp>
        <p:nvSpPr>
          <p:cNvPr id="4" name="Slide Number Placeholder 3"/>
          <p:cNvSpPr>
            <a:spLocks noGrp="1"/>
          </p:cNvSpPr>
          <p:nvPr>
            <p:ph type="sldNum" sz="quarter" idx="5"/>
          </p:nvPr>
        </p:nvSpPr>
        <p:spPr/>
        <p:txBody>
          <a:bodyPr/>
          <a:lstStyle/>
          <a:p>
            <a:fld id="{3D48985F-6AC3-4268-A3FB-745966835A5B}" type="slidenum">
              <a:rPr lang="en-US" smtClean="0"/>
              <a:pPr/>
              <a:t>3</a:t>
            </a:fld>
            <a:endParaRPr lang="en-US" dirty="0"/>
          </a:p>
        </p:txBody>
      </p:sp>
    </p:spTree>
    <p:extLst>
      <p:ext uri="{BB962C8B-B14F-4D97-AF65-F5344CB8AC3E}">
        <p14:creationId xmlns:p14="http://schemas.microsoft.com/office/powerpoint/2010/main" val="2242581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Diagnostic is a supportive and confidential tool designed to assist employers in advancing their diversity and inclusion efforts and gather data on regional employer practices</a:t>
            </a:r>
          </a:p>
          <a:p>
            <a:endParaRPr lang="en-US" dirty="0"/>
          </a:p>
          <a:p>
            <a:r>
              <a:rPr lang="en-US" dirty="0"/>
              <a:t>Eligible companies use the Vibrant Diversity and Inclusion Diagnostic tool to indicate which best practices they follow. </a:t>
            </a:r>
          </a:p>
          <a:p>
            <a:endParaRPr lang="en-US" dirty="0"/>
          </a:p>
          <a:p>
            <a:r>
              <a:rPr lang="en-US" sz="1200" b="0" i="0" kern="1200" dirty="0">
                <a:solidFill>
                  <a:schemeClr val="tx1"/>
                </a:solidFill>
                <a:effectLst/>
                <a:latin typeface="+mn-lt"/>
                <a:ea typeface="+mn-ea"/>
                <a:cs typeface="+mn-cs"/>
              </a:rPr>
              <a:t>Each of the best practices included in the Diagnostic Tool was chosen based on research into diversity and inclusion, and the list was vetted by scholars in the field. They are broken into nine categories:</a:t>
            </a:r>
          </a:p>
          <a:p>
            <a:endParaRPr lang="en-US" sz="1200" b="0" i="0" kern="1200" dirty="0">
              <a:solidFill>
                <a:schemeClr val="tx1"/>
              </a:solidFill>
              <a:effectLst/>
              <a:latin typeface="+mn-lt"/>
              <a:ea typeface="+mn-ea"/>
              <a:cs typeface="+mn-cs"/>
            </a:endParaRPr>
          </a:p>
          <a:p>
            <a:pPr fontAlgn="base"/>
            <a:r>
              <a:rPr lang="en-US" sz="1200" b="1" i="0" kern="1200" dirty="0">
                <a:solidFill>
                  <a:schemeClr val="tx1"/>
                </a:solidFill>
                <a:effectLst/>
                <a:latin typeface="+mn-lt"/>
                <a:ea typeface="+mn-ea"/>
                <a:cs typeface="+mn-cs"/>
              </a:rPr>
              <a:t>Written Commitment and Transparency</a:t>
            </a:r>
          </a:p>
          <a:p>
            <a:pPr fontAlgn="base"/>
            <a:r>
              <a:rPr lang="en-US" sz="1200" b="1" i="0" kern="1200" dirty="0">
                <a:solidFill>
                  <a:schemeClr val="tx1"/>
                </a:solidFill>
                <a:effectLst/>
                <a:latin typeface="+mn-lt"/>
                <a:ea typeface="+mn-ea"/>
                <a:cs typeface="+mn-cs"/>
              </a:rPr>
              <a:t>Benefits and Policies</a:t>
            </a:r>
          </a:p>
          <a:p>
            <a:pPr fontAlgn="base"/>
            <a:r>
              <a:rPr lang="en-US" sz="1200" b="1" i="0" kern="1200" dirty="0">
                <a:solidFill>
                  <a:schemeClr val="tx1"/>
                </a:solidFill>
                <a:effectLst/>
                <a:latin typeface="+mn-lt"/>
                <a:ea typeface="+mn-ea"/>
                <a:cs typeface="+mn-cs"/>
              </a:rPr>
              <a:t>Employee Networks</a:t>
            </a:r>
          </a:p>
          <a:p>
            <a:pPr fontAlgn="base"/>
            <a:r>
              <a:rPr lang="en-US" sz="1200" b="1" i="0" kern="1200" dirty="0">
                <a:solidFill>
                  <a:schemeClr val="tx1"/>
                </a:solidFill>
                <a:effectLst/>
                <a:latin typeface="+mn-lt"/>
                <a:ea typeface="+mn-ea"/>
                <a:cs typeface="+mn-cs"/>
              </a:rPr>
              <a:t>Diversity and Leadership</a:t>
            </a:r>
          </a:p>
          <a:p>
            <a:pPr fontAlgn="base"/>
            <a:r>
              <a:rPr lang="en-US" sz="1200" b="1" i="0" kern="1200" dirty="0">
                <a:solidFill>
                  <a:schemeClr val="tx1"/>
                </a:solidFill>
                <a:effectLst/>
                <a:latin typeface="+mn-lt"/>
                <a:ea typeface="+mn-ea"/>
                <a:cs typeface="+mn-cs"/>
              </a:rPr>
              <a:t>Training and Education</a:t>
            </a:r>
          </a:p>
          <a:p>
            <a:pPr fontAlgn="base"/>
            <a:r>
              <a:rPr lang="en-US" sz="1200" b="1" i="0" kern="1200" dirty="0">
                <a:solidFill>
                  <a:schemeClr val="tx1"/>
                </a:solidFill>
                <a:effectLst/>
                <a:latin typeface="+mn-lt"/>
                <a:ea typeface="+mn-ea"/>
                <a:cs typeface="+mn-cs"/>
              </a:rPr>
              <a:t>Accountability Metrics</a:t>
            </a:r>
          </a:p>
          <a:p>
            <a:pPr fontAlgn="base"/>
            <a:r>
              <a:rPr lang="en-US" sz="1200" b="1" i="0" kern="1200" dirty="0">
                <a:solidFill>
                  <a:schemeClr val="tx1"/>
                </a:solidFill>
                <a:effectLst/>
                <a:latin typeface="+mn-lt"/>
                <a:ea typeface="+mn-ea"/>
                <a:cs typeface="+mn-cs"/>
              </a:rPr>
              <a:t>Talent Engagement and Recruitment</a:t>
            </a:r>
          </a:p>
          <a:p>
            <a:pPr fontAlgn="base"/>
            <a:r>
              <a:rPr lang="en-US" sz="1200" b="1" i="0" kern="1200" dirty="0">
                <a:solidFill>
                  <a:schemeClr val="tx1"/>
                </a:solidFill>
                <a:effectLst/>
                <a:latin typeface="+mn-lt"/>
                <a:ea typeface="+mn-ea"/>
                <a:cs typeface="+mn-cs"/>
              </a:rPr>
              <a:t>Supplier Diversity</a:t>
            </a:r>
          </a:p>
          <a:p>
            <a:pPr fontAlgn="base"/>
            <a:r>
              <a:rPr lang="en-US" sz="1200" b="1" i="0" kern="1200" dirty="0">
                <a:solidFill>
                  <a:schemeClr val="tx1"/>
                </a:solidFill>
                <a:effectLst/>
                <a:latin typeface="+mn-lt"/>
                <a:ea typeface="+mn-ea"/>
                <a:cs typeface="+mn-cs"/>
              </a:rPr>
              <a:t>Community Engagement</a:t>
            </a:r>
          </a:p>
          <a:p>
            <a:endParaRPr lang="en-US" dirty="0"/>
          </a:p>
        </p:txBody>
      </p:sp>
      <p:sp>
        <p:nvSpPr>
          <p:cNvPr id="4" name="Slide Number Placeholder 3"/>
          <p:cNvSpPr>
            <a:spLocks noGrp="1"/>
          </p:cNvSpPr>
          <p:nvPr>
            <p:ph type="sldNum" sz="quarter" idx="5"/>
          </p:nvPr>
        </p:nvSpPr>
        <p:spPr/>
        <p:txBody>
          <a:bodyPr/>
          <a:lstStyle/>
          <a:p>
            <a:fld id="{3D48985F-6AC3-4268-A3FB-745966835A5B}" type="slidenum">
              <a:rPr lang="en-US" smtClean="0"/>
              <a:pPr/>
              <a:t>4</a:t>
            </a:fld>
            <a:endParaRPr lang="en-US" dirty="0"/>
          </a:p>
        </p:txBody>
      </p:sp>
    </p:spTree>
    <p:extLst>
      <p:ext uri="{BB962C8B-B14F-4D97-AF65-F5344CB8AC3E}">
        <p14:creationId xmlns:p14="http://schemas.microsoft.com/office/powerpoint/2010/main" val="4197264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report incorporates:</a:t>
            </a:r>
          </a:p>
          <a:p>
            <a:endParaRPr lang="en-US" dirty="0"/>
          </a:p>
          <a:p>
            <a:pPr marL="171450" indent="-171450">
              <a:buFontTx/>
              <a:buChar char="-"/>
            </a:pPr>
            <a:r>
              <a:rPr lang="en-US" dirty="0"/>
              <a:t>Individual organization score</a:t>
            </a:r>
          </a:p>
          <a:p>
            <a:pPr marL="171450" indent="-171450">
              <a:buFontTx/>
              <a:buChar char="-"/>
            </a:pPr>
            <a:r>
              <a:rPr lang="en-US" dirty="0"/>
              <a:t>Average organization score</a:t>
            </a:r>
          </a:p>
          <a:p>
            <a:pPr marL="171450" indent="-171450">
              <a:buFontTx/>
              <a:buChar char="-"/>
            </a:pPr>
            <a:r>
              <a:rPr lang="en-US" dirty="0"/>
              <a:t>High score</a:t>
            </a:r>
          </a:p>
          <a:p>
            <a:pPr marL="171450" indent="-171450">
              <a:buFontTx/>
              <a:buChar char="-"/>
            </a:pPr>
            <a:r>
              <a:rPr lang="en-US" dirty="0"/>
              <a:t>Bespoke </a:t>
            </a:r>
            <a:r>
              <a:rPr lang="en-US" dirty="0" err="1"/>
              <a:t>ecommendations</a:t>
            </a:r>
            <a:r>
              <a:rPr lang="en-US" dirty="0"/>
              <a:t> for improving score in this area</a:t>
            </a:r>
          </a:p>
          <a:p>
            <a:pPr marL="171450" indent="-171450">
              <a:buFontTx/>
              <a:buChar char="-"/>
            </a:pPr>
            <a:endParaRPr lang="en-US" dirty="0"/>
          </a:p>
          <a:p>
            <a:pPr marL="171450" indent="-171450">
              <a:buFontTx/>
              <a:buNone/>
            </a:pPr>
            <a:r>
              <a:rPr lang="en-US" dirty="0"/>
              <a:t>Vibrant Champions are those employers who excel at using best practices and will be given special acknowledgement</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3D48985F-6AC3-4268-A3FB-745966835A5B}" type="slidenum">
              <a:rPr lang="en-US" smtClean="0"/>
              <a:pPr/>
              <a:t>5</a:t>
            </a:fld>
            <a:endParaRPr lang="en-US" dirty="0"/>
          </a:p>
        </p:txBody>
      </p:sp>
    </p:spTree>
    <p:extLst>
      <p:ext uri="{BB962C8B-B14F-4D97-AF65-F5344CB8AC3E}">
        <p14:creationId xmlns:p14="http://schemas.microsoft.com/office/powerpoint/2010/main" val="2677215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All organizations will have access to a Vibrant Talent Consultant to receive an in-depth assessment of their practices or help instituting new strategies or policies to further their D&amp;I objectives.</a:t>
            </a:r>
          </a:p>
          <a:p>
            <a:endParaRPr lang="en-US" dirty="0"/>
          </a:p>
        </p:txBody>
      </p:sp>
      <p:sp>
        <p:nvSpPr>
          <p:cNvPr id="4" name="Slide Number Placeholder 3"/>
          <p:cNvSpPr>
            <a:spLocks noGrp="1"/>
          </p:cNvSpPr>
          <p:nvPr>
            <p:ph type="sldNum" sz="quarter" idx="10"/>
          </p:nvPr>
        </p:nvSpPr>
        <p:spPr/>
        <p:txBody>
          <a:bodyPr/>
          <a:lstStyle/>
          <a:p>
            <a:fld id="{3D48985F-6AC3-4268-A3FB-745966835A5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C20FF4-9AF0-43F1-A69F-C1EF3A6E5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983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F7F9F-AC08-4E39-A03F-C2692BEDE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EE0E0C-084A-4337-B7E8-A20F733237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D00F27-FCE8-4EE1-A8EC-D7D048C05669}"/>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5" name="Footer Placeholder 4">
            <a:extLst>
              <a:ext uri="{FF2B5EF4-FFF2-40B4-BE49-F238E27FC236}">
                <a16:creationId xmlns:a16="http://schemas.microsoft.com/office/drawing/2014/main" id="{D6C709E1-972B-46EC-AACB-5FF1E40575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6E106D-6B46-44D3-A29F-A30CC5CB09F8}"/>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147060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928FF-B5D1-4CA6-AD45-95752592F9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E65B92-0FD5-4E86-9EBC-00F3A6685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A97D4-2937-4B60-84CD-2E307CC33088}"/>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5" name="Footer Placeholder 4">
            <a:extLst>
              <a:ext uri="{FF2B5EF4-FFF2-40B4-BE49-F238E27FC236}">
                <a16:creationId xmlns:a16="http://schemas.microsoft.com/office/drawing/2014/main" id="{1F5C5D34-B7AD-40BA-94BE-70C731FBC5B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92A515-B93D-4ED5-84DB-55FE0C2FFBC9}"/>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396505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A71346-6EC7-45FA-B7FA-AC0C8E9553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3FF6FF-2282-4274-86DF-03D8085406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3C3AB-5768-45A3-95B8-6CFDAF5121FC}"/>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5" name="Footer Placeholder 4">
            <a:extLst>
              <a:ext uri="{FF2B5EF4-FFF2-40B4-BE49-F238E27FC236}">
                <a16:creationId xmlns:a16="http://schemas.microsoft.com/office/drawing/2014/main" id="{58BA21BC-E07D-4F5F-8190-0EC7D83998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5CA340-E0CB-4874-B073-1D9ADCEBC9ED}"/>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332440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BC93-6941-4423-A320-0C3679A4A3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F80D6-E51E-420D-9FFA-FB443889C6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4DC6B-1267-4850-9F1F-3484A39E16B9}"/>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5" name="Footer Placeholder 4">
            <a:extLst>
              <a:ext uri="{FF2B5EF4-FFF2-40B4-BE49-F238E27FC236}">
                <a16:creationId xmlns:a16="http://schemas.microsoft.com/office/drawing/2014/main" id="{6F17922C-747A-4F47-B2FF-B420428BE1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10AD21-106F-451C-963D-BB464F8D490C}"/>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421004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DA8BD-FE07-4685-8933-A0E9E71F3A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DF50BD-9612-4C12-82D2-117FF69FD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1B0736-17D7-45C3-8D6D-BB98C5D9BC95}"/>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5" name="Footer Placeholder 4">
            <a:extLst>
              <a:ext uri="{FF2B5EF4-FFF2-40B4-BE49-F238E27FC236}">
                <a16:creationId xmlns:a16="http://schemas.microsoft.com/office/drawing/2014/main" id="{82145FBE-E50D-4C36-94CB-B750730ECE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E22661-F168-4A9D-8C60-E431B26A1745}"/>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1913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16D2-26EC-451C-8FE9-56A52B867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234CD7-DC74-40C6-9F0F-ED475F75BC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F9F5E0-06A5-412F-AB75-36CF5B79D3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57115C-2698-4A76-8E7A-0A5A67FFD3E5}"/>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6" name="Footer Placeholder 5">
            <a:extLst>
              <a:ext uri="{FF2B5EF4-FFF2-40B4-BE49-F238E27FC236}">
                <a16:creationId xmlns:a16="http://schemas.microsoft.com/office/drawing/2014/main" id="{42533AFE-E3D6-47F2-9C6B-B9E0E38846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B49548-F343-4B1A-A21B-D6C54CC2AE92}"/>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4886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776C9-79B3-4649-802F-6CD34C0E55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854FA0-A60E-4779-9C30-91CA628963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AE1A2E-7111-408A-BF82-0E89F69D82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19C9E3-BCE3-464B-94EE-C4BEA09DCC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EC0025-E9BD-4CCF-BDCC-F9F7A7C5AC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96E55E-164F-40A0-A482-323490D58736}"/>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8" name="Footer Placeholder 7">
            <a:extLst>
              <a:ext uri="{FF2B5EF4-FFF2-40B4-BE49-F238E27FC236}">
                <a16:creationId xmlns:a16="http://schemas.microsoft.com/office/drawing/2014/main" id="{D7687115-47AA-42CE-BC32-EB01B78CBAA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6BAE64D-B1DC-4451-976E-96498B754680}"/>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198460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3182B-EB3D-447B-9EAE-A27494413C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30E42E-33F9-4100-A761-94D01A1FAEAD}"/>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4" name="Footer Placeholder 3">
            <a:extLst>
              <a:ext uri="{FF2B5EF4-FFF2-40B4-BE49-F238E27FC236}">
                <a16:creationId xmlns:a16="http://schemas.microsoft.com/office/drawing/2014/main" id="{924669C4-D065-48CA-B092-2798EC79B4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096E9F9-75A0-419B-8EE1-00A8224CF060}"/>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113764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638A3B-2A2C-4B48-BBC2-FED04C6612B6}"/>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3" name="Footer Placeholder 2">
            <a:extLst>
              <a:ext uri="{FF2B5EF4-FFF2-40B4-BE49-F238E27FC236}">
                <a16:creationId xmlns:a16="http://schemas.microsoft.com/office/drawing/2014/main" id="{82BD28B1-3633-4653-BD36-0DB468FC952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50B4D42-06BE-45F1-8FEC-32219DAE3381}"/>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211253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6495-9BA1-43F0-8C39-64B229D26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F039AE-9F3B-472B-AC0E-AFBC7FAF8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C5E6E4-947F-4B0D-97A8-12190AC37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A0498-61ED-414E-81DC-656CD9FBD900}"/>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6" name="Footer Placeholder 5">
            <a:extLst>
              <a:ext uri="{FF2B5EF4-FFF2-40B4-BE49-F238E27FC236}">
                <a16:creationId xmlns:a16="http://schemas.microsoft.com/office/drawing/2014/main" id="{DC965AFD-0ED3-4E0A-848D-0BF398B5F2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A557CE-7114-48F2-BD0A-C836C3E6414B}"/>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206551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3647-5CF7-47E7-BDB8-318761D847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DDF112-DF27-4F05-969B-0C81D7CF24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AD3F924-95BC-4DDC-841C-354F75620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11399-A507-454F-8B18-434239F58DF1}"/>
              </a:ext>
            </a:extLst>
          </p:cNvPr>
          <p:cNvSpPr>
            <a:spLocks noGrp="1"/>
          </p:cNvSpPr>
          <p:nvPr>
            <p:ph type="dt" sz="half" idx="10"/>
          </p:nvPr>
        </p:nvSpPr>
        <p:spPr/>
        <p:txBody>
          <a:bodyPr/>
          <a:lstStyle/>
          <a:p>
            <a:fld id="{991F512C-A046-4D61-87EF-7A626A858638}" type="datetimeFigureOut">
              <a:rPr lang="en-US" smtClean="0"/>
              <a:pPr/>
              <a:t>7/8/2019</a:t>
            </a:fld>
            <a:endParaRPr lang="en-US" dirty="0"/>
          </a:p>
        </p:txBody>
      </p:sp>
      <p:sp>
        <p:nvSpPr>
          <p:cNvPr id="6" name="Footer Placeholder 5">
            <a:extLst>
              <a:ext uri="{FF2B5EF4-FFF2-40B4-BE49-F238E27FC236}">
                <a16:creationId xmlns:a16="http://schemas.microsoft.com/office/drawing/2014/main" id="{2D733664-2308-4D6E-9747-9F25F10476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01EDF2C-406E-4A69-B877-975C086C68BA}"/>
              </a:ext>
            </a:extLst>
          </p:cNvPr>
          <p:cNvSpPr>
            <a:spLocks noGrp="1"/>
          </p:cNvSpPr>
          <p:nvPr>
            <p:ph type="sldNum" sz="quarter" idx="12"/>
          </p:nvPr>
        </p:nvSpPr>
        <p:spPr/>
        <p:txBody>
          <a:body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229538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FF6B50-78F0-4734-B2D9-A2B4440E05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BF677F-11EF-4CCC-89D5-1818A9709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5AF9D-C2AD-4FD3-B01C-79008C8C8F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F512C-A046-4D61-87EF-7A626A858638}" type="datetimeFigureOut">
              <a:rPr lang="en-US" smtClean="0"/>
              <a:pPr/>
              <a:t>7/8/2019</a:t>
            </a:fld>
            <a:endParaRPr lang="en-US" dirty="0"/>
          </a:p>
        </p:txBody>
      </p:sp>
      <p:sp>
        <p:nvSpPr>
          <p:cNvPr id="5" name="Footer Placeholder 4">
            <a:extLst>
              <a:ext uri="{FF2B5EF4-FFF2-40B4-BE49-F238E27FC236}">
                <a16:creationId xmlns:a16="http://schemas.microsoft.com/office/drawing/2014/main" id="{B0A9B7CC-3AE9-449A-9772-087A1FBC85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D9BCBE-3062-43E8-967F-E4B4CE79A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A3AED-87FB-4C1A-8870-D19427B79708}" type="slidenum">
              <a:rPr lang="en-US" smtClean="0"/>
              <a:pPr/>
              <a:t>‹#›</a:t>
            </a:fld>
            <a:endParaRPr lang="en-US" dirty="0"/>
          </a:p>
        </p:txBody>
      </p:sp>
    </p:spTree>
    <p:extLst>
      <p:ext uri="{BB962C8B-B14F-4D97-AF65-F5344CB8AC3E}">
        <p14:creationId xmlns:p14="http://schemas.microsoft.com/office/powerpoint/2010/main" val="151488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U3jkJ21j6WI?start=32&amp;feature=oembed" TargetMode="External"/><Relationship Id="rId5" Type="http://schemas.openxmlformats.org/officeDocument/2006/relationships/image" Target="../media/image2.jpeg"/><Relationship Id="rId4" Type="http://schemas.openxmlformats.org/officeDocument/2006/relationships/hyperlink" Target="https://www.youtube.com/watch?v=U3jkJ21j6WI&amp;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9FF0-65A0-4532-B37F-12EBEF0728BF}"/>
              </a:ext>
            </a:extLst>
          </p:cNvPr>
          <p:cNvSpPr>
            <a:spLocks noGrp="1"/>
          </p:cNvSpPr>
          <p:nvPr>
            <p:ph type="ctrTitle"/>
          </p:nvPr>
        </p:nvSpPr>
        <p:spPr>
          <a:xfrm>
            <a:off x="1524000" y="282608"/>
            <a:ext cx="9144000" cy="3146392"/>
          </a:xfrm>
        </p:spPr>
        <p:txBody>
          <a:bodyPr>
            <a:normAutofit/>
          </a:bodyPr>
          <a:lstStyle/>
          <a:p>
            <a:pPr>
              <a:lnSpc>
                <a:spcPct val="100000"/>
              </a:lnSpc>
              <a:spcAft>
                <a:spcPts val="600"/>
              </a:spcAft>
            </a:pPr>
            <a:r>
              <a:rPr lang="en-US" dirty="0">
                <a:solidFill>
                  <a:schemeClr val="accent2"/>
                </a:solidFill>
                <a:latin typeface="Franklin Gothic Demi" panose="020B0703020102020204" pitchFamily="34" charset="0"/>
              </a:rPr>
              <a:t>The Vibrant Index</a:t>
            </a:r>
            <a:br>
              <a:rPr lang="en-US" dirty="0">
                <a:solidFill>
                  <a:schemeClr val="accent2"/>
                </a:solidFill>
                <a:latin typeface="Franklin Gothic Demi" panose="020B0703020102020204" pitchFamily="34" charset="0"/>
              </a:rPr>
            </a:br>
            <a:r>
              <a:rPr lang="en-US" sz="2400" i="1" dirty="0">
                <a:solidFill>
                  <a:schemeClr val="accent2"/>
                </a:solidFill>
                <a:latin typeface="Franklin Gothic Demi" panose="020B0703020102020204" pitchFamily="34" charset="0"/>
              </a:rPr>
              <a:t>Melanie Harrington, President &amp; CEO</a:t>
            </a:r>
            <a:br>
              <a:rPr lang="en-US" sz="2400" i="1" dirty="0">
                <a:solidFill>
                  <a:schemeClr val="accent2"/>
                </a:solidFill>
                <a:latin typeface="Franklin Gothic Demi" panose="020B0703020102020204" pitchFamily="34" charset="0"/>
              </a:rPr>
            </a:br>
            <a:r>
              <a:rPr lang="en-US" sz="2400" i="1" dirty="0">
                <a:solidFill>
                  <a:schemeClr val="accent2"/>
                </a:solidFill>
                <a:latin typeface="Franklin Gothic Demi" panose="020B0703020102020204" pitchFamily="34" charset="0"/>
              </a:rPr>
              <a:t>Lora McKnight, Director of Operations</a:t>
            </a:r>
          </a:p>
        </p:txBody>
      </p:sp>
      <p:pic>
        <p:nvPicPr>
          <p:cNvPr id="5" name="Picture 4">
            <a:extLst>
              <a:ext uri="{FF2B5EF4-FFF2-40B4-BE49-F238E27FC236}">
                <a16:creationId xmlns:a16="http://schemas.microsoft.com/office/drawing/2014/main" id="{FFEB0B7B-8CCD-4703-98A8-C6E8AEB53E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1553" y="3595688"/>
            <a:ext cx="4471917" cy="2378074"/>
          </a:xfrm>
          <a:prstGeom prst="rect">
            <a:avLst/>
          </a:prstGeom>
        </p:spPr>
      </p:pic>
    </p:spTree>
    <p:extLst>
      <p:ext uri="{BB962C8B-B14F-4D97-AF65-F5344CB8AC3E}">
        <p14:creationId xmlns:p14="http://schemas.microsoft.com/office/powerpoint/2010/main" val="123404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7ED3F8D-99DF-43D6-B9FE-AC1DC56D281C}"/>
              </a:ext>
            </a:extLst>
          </p:cNvPr>
          <p:cNvSpPr>
            <a:spLocks noGrp="1"/>
          </p:cNvSpPr>
          <p:nvPr>
            <p:ph type="title"/>
          </p:nvPr>
        </p:nvSpPr>
        <p:spPr/>
        <p:txBody>
          <a:bodyPr/>
          <a:lstStyle/>
          <a:p>
            <a:r>
              <a:rPr lang="en-US" dirty="0">
                <a:solidFill>
                  <a:schemeClr val="accent2"/>
                </a:solidFill>
                <a:latin typeface="Franklin Gothic Demi" panose="020B0703020102020204" pitchFamily="34" charset="0"/>
              </a:rPr>
              <a:t>Vibrant Index - The CEO Interviews</a:t>
            </a:r>
          </a:p>
        </p:txBody>
      </p:sp>
      <p:pic>
        <p:nvPicPr>
          <p:cNvPr id="9" name="Online Media 8">
            <a:hlinkClick r:id="rId4"/>
            <a:extLst>
              <a:ext uri="{FF2B5EF4-FFF2-40B4-BE49-F238E27FC236}">
                <a16:creationId xmlns:a16="http://schemas.microsoft.com/office/drawing/2014/main" id="{4C1DD1DD-1A35-4D66-B34F-024847082BFC}"/>
              </a:ext>
            </a:extLst>
          </p:cNvPr>
          <p:cNvPicPr>
            <a:picLocks noGrp="1" noRot="1" noChangeAspect="1"/>
          </p:cNvPicPr>
          <p:nvPr>
            <p:ph idx="1"/>
            <a:videoFile r:link="rId1"/>
          </p:nvPr>
        </p:nvPicPr>
        <p:blipFill>
          <a:blip r:embed="rId5" cstate="print"/>
          <a:stretch>
            <a:fillRect/>
          </a:stretch>
        </p:blipFill>
        <p:spPr>
          <a:xfrm>
            <a:off x="2638425" y="1952000"/>
            <a:ext cx="6915150" cy="3889683"/>
          </a:xfrm>
          <a:prstGeom prst="rect">
            <a:avLst/>
          </a:prstGeom>
        </p:spPr>
      </p:pic>
    </p:spTree>
    <p:extLst>
      <p:ext uri="{BB962C8B-B14F-4D97-AF65-F5344CB8AC3E}">
        <p14:creationId xmlns:p14="http://schemas.microsoft.com/office/powerpoint/2010/main" val="197485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EEF3-C0FF-4578-992A-4BA068FE752C}"/>
              </a:ext>
            </a:extLst>
          </p:cNvPr>
          <p:cNvSpPr>
            <a:spLocks noGrp="1"/>
          </p:cNvSpPr>
          <p:nvPr>
            <p:ph type="title"/>
          </p:nvPr>
        </p:nvSpPr>
        <p:spPr/>
        <p:txBody>
          <a:bodyPr/>
          <a:lstStyle/>
          <a:p>
            <a:r>
              <a:rPr lang="en-US" dirty="0">
                <a:solidFill>
                  <a:schemeClr val="accent2"/>
                </a:solidFill>
                <a:latin typeface="Franklin Gothic Demi" panose="020B0703020102020204" pitchFamily="34" charset="0"/>
              </a:rPr>
              <a:t>Project Rationale: Measure What Matters</a:t>
            </a:r>
          </a:p>
        </p:txBody>
      </p:sp>
      <p:sp>
        <p:nvSpPr>
          <p:cNvPr id="3" name="Content Placeholder 2">
            <a:extLst>
              <a:ext uri="{FF2B5EF4-FFF2-40B4-BE49-F238E27FC236}">
                <a16:creationId xmlns:a16="http://schemas.microsoft.com/office/drawing/2014/main" id="{A95DC436-98B1-4BFB-AA8B-17CBCD64A703}"/>
              </a:ext>
            </a:extLst>
          </p:cNvPr>
          <p:cNvSpPr>
            <a:spLocks noGrp="1"/>
          </p:cNvSpPr>
          <p:nvPr>
            <p:ph idx="1"/>
          </p:nvPr>
        </p:nvSpPr>
        <p:spPr>
          <a:xfrm>
            <a:off x="838200" y="2141537"/>
            <a:ext cx="10515600" cy="4351338"/>
          </a:xfrm>
        </p:spPr>
        <p:txBody>
          <a:bodyPr/>
          <a:lstStyle/>
          <a:p>
            <a:pPr marL="0" indent="0" algn="ctr">
              <a:buNone/>
            </a:pPr>
            <a:r>
              <a:rPr lang="en-US" dirty="0">
                <a:solidFill>
                  <a:schemeClr val="bg1"/>
                </a:solidFill>
                <a:latin typeface="Franklin Gothic Demi" panose="020B0703020102020204" pitchFamily="34" charset="0"/>
              </a:rPr>
              <a:t>Leading indicators = Best practices supported by research</a:t>
            </a:r>
          </a:p>
          <a:p>
            <a:pPr marL="0" indent="0" algn="ctr">
              <a:buNone/>
            </a:pPr>
            <a:endParaRPr lang="en-US" dirty="0">
              <a:solidFill>
                <a:schemeClr val="bg1"/>
              </a:solidFill>
              <a:latin typeface="Franklin Gothic Demi" panose="020B0703020102020204" pitchFamily="34" charset="0"/>
            </a:endParaRPr>
          </a:p>
          <a:p>
            <a:pPr marL="0" indent="0" algn="ctr">
              <a:buNone/>
            </a:pPr>
            <a:r>
              <a:rPr lang="en-US" sz="3600" dirty="0">
                <a:solidFill>
                  <a:schemeClr val="bg1"/>
                </a:solidFill>
                <a:latin typeface="Franklin Gothic Demi" panose="020B0703020102020204" pitchFamily="34" charset="0"/>
              </a:rPr>
              <a:t>Acknowledge </a:t>
            </a:r>
            <a:r>
              <a:rPr lang="en-US" sz="3600" dirty="0">
                <a:solidFill>
                  <a:schemeClr val="bg1"/>
                </a:solidFill>
                <a:latin typeface="Franklin Gothic Demi" panose="020B0703020102020204" pitchFamily="34" charset="0"/>
                <a:sym typeface="Webdings" panose="05030102010509060703" pitchFamily="18" charset="2"/>
              </a:rPr>
              <a:t>Nudge </a:t>
            </a:r>
            <a:r>
              <a:rPr lang="en-US" sz="3600" dirty="0">
                <a:solidFill>
                  <a:schemeClr val="bg1"/>
                </a:solidFill>
                <a:latin typeface="Franklin Gothic Demi" panose="020B0703020102020204" pitchFamily="34" charset="0"/>
              </a:rPr>
              <a:t> </a:t>
            </a:r>
            <a:r>
              <a:rPr lang="en-US" sz="3600" dirty="0">
                <a:solidFill>
                  <a:schemeClr val="bg1"/>
                </a:solidFill>
                <a:latin typeface="Franklin Gothic Demi" panose="020B0703020102020204" pitchFamily="34" charset="0"/>
                <a:sym typeface="Webdings" panose="05030102010509060703" pitchFamily="18" charset="2"/>
              </a:rPr>
              <a:t>Change</a:t>
            </a:r>
            <a:endParaRPr lang="en-US" sz="3600" dirty="0">
              <a:solidFill>
                <a:schemeClr val="bg1"/>
              </a:solidFill>
              <a:latin typeface="Franklin Gothic Demi" panose="020B0703020102020204" pitchFamily="34" charset="0"/>
            </a:endParaRPr>
          </a:p>
          <a:p>
            <a:pPr marL="0" indent="0">
              <a:buNone/>
            </a:pPr>
            <a:endParaRPr lang="en-US" dirty="0">
              <a:solidFill>
                <a:schemeClr val="bg1"/>
              </a:solidFill>
              <a:latin typeface="Franklin Gothic Demi" panose="020B0703020102020204" pitchFamily="34" charset="0"/>
            </a:endParaRPr>
          </a:p>
          <a:p>
            <a:pPr marL="0" indent="0" algn="ctr">
              <a:buNone/>
            </a:pPr>
            <a:r>
              <a:rPr lang="en-US" dirty="0">
                <a:solidFill>
                  <a:schemeClr val="bg1"/>
                </a:solidFill>
                <a:latin typeface="Franklin Gothic Demi" panose="020B0703020102020204" pitchFamily="34" charset="0"/>
              </a:rPr>
              <a:t>Build a picture of Pittsburgh’s work environment</a:t>
            </a:r>
          </a:p>
        </p:txBody>
      </p:sp>
    </p:spTree>
    <p:extLst>
      <p:ext uri="{BB962C8B-B14F-4D97-AF65-F5344CB8AC3E}">
        <p14:creationId xmlns:p14="http://schemas.microsoft.com/office/powerpoint/2010/main" val="86030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EEF3-C0FF-4578-992A-4BA068FE752C}"/>
              </a:ext>
            </a:extLst>
          </p:cNvPr>
          <p:cNvSpPr>
            <a:spLocks noGrp="1"/>
          </p:cNvSpPr>
          <p:nvPr>
            <p:ph type="title"/>
          </p:nvPr>
        </p:nvSpPr>
        <p:spPr>
          <a:xfrm>
            <a:off x="366227" y="2127994"/>
            <a:ext cx="10515600" cy="2602010"/>
          </a:xfrm>
        </p:spPr>
        <p:txBody>
          <a:bodyPr>
            <a:normAutofit fontScale="90000"/>
          </a:bodyPr>
          <a:lstStyle/>
          <a:p>
            <a:r>
              <a:rPr lang="en-US" dirty="0">
                <a:solidFill>
                  <a:schemeClr val="accent2"/>
                </a:solidFill>
                <a:latin typeface="Franklin Gothic Demi" panose="020B0703020102020204" pitchFamily="34" charset="0"/>
              </a:rPr>
              <a:t>Components:</a:t>
            </a:r>
            <a:br>
              <a:rPr lang="en-US" dirty="0">
                <a:solidFill>
                  <a:schemeClr val="accent2"/>
                </a:solidFill>
                <a:latin typeface="Franklin Gothic Demi" panose="020B0703020102020204" pitchFamily="34" charset="0"/>
              </a:rPr>
            </a:br>
            <a:r>
              <a:rPr lang="en-US" dirty="0">
                <a:solidFill>
                  <a:schemeClr val="accent2"/>
                </a:solidFill>
                <a:latin typeface="Franklin Gothic Demi" panose="020B0703020102020204" pitchFamily="34" charset="0"/>
              </a:rPr>
              <a:t>Diversity and </a:t>
            </a:r>
            <a:br>
              <a:rPr lang="en-US" dirty="0">
                <a:solidFill>
                  <a:schemeClr val="accent2"/>
                </a:solidFill>
                <a:latin typeface="Franklin Gothic Demi" panose="020B0703020102020204" pitchFamily="34" charset="0"/>
              </a:rPr>
            </a:br>
            <a:r>
              <a:rPr lang="en-US" dirty="0">
                <a:solidFill>
                  <a:schemeClr val="accent2"/>
                </a:solidFill>
                <a:latin typeface="Franklin Gothic Demi" panose="020B0703020102020204" pitchFamily="34" charset="0"/>
              </a:rPr>
              <a:t>Inclusion </a:t>
            </a:r>
            <a:br>
              <a:rPr lang="en-US" dirty="0">
                <a:solidFill>
                  <a:schemeClr val="accent2"/>
                </a:solidFill>
                <a:latin typeface="Franklin Gothic Demi" panose="020B0703020102020204" pitchFamily="34" charset="0"/>
              </a:rPr>
            </a:br>
            <a:r>
              <a:rPr lang="en-US" dirty="0">
                <a:solidFill>
                  <a:schemeClr val="accent2"/>
                </a:solidFill>
                <a:latin typeface="Franklin Gothic Demi" panose="020B0703020102020204" pitchFamily="34" charset="0"/>
              </a:rPr>
              <a:t>Diagnostic</a:t>
            </a:r>
            <a:br>
              <a:rPr lang="en-US" dirty="0">
                <a:solidFill>
                  <a:schemeClr val="bg1"/>
                </a:solidFill>
                <a:latin typeface="Franklin Gothic Demi" panose="020B0703020102020204" pitchFamily="34" charset="0"/>
              </a:rPr>
            </a:br>
            <a:endParaRPr lang="en-US" dirty="0">
              <a:solidFill>
                <a:schemeClr val="bg1"/>
              </a:solidFill>
              <a:latin typeface="Franklin Gothic Demi" panose="020B0703020102020204" pitchFamily="34" charset="0"/>
            </a:endParaRPr>
          </a:p>
        </p:txBody>
      </p:sp>
      <p:pic>
        <p:nvPicPr>
          <p:cNvPr id="4" name="Picture 3">
            <a:extLst>
              <a:ext uri="{FF2B5EF4-FFF2-40B4-BE49-F238E27FC236}">
                <a16:creationId xmlns:a16="http://schemas.microsoft.com/office/drawing/2014/main" id="{F41E9DD9-468A-464A-B2D5-8887AB5B02BD}"/>
              </a:ext>
            </a:extLst>
          </p:cNvPr>
          <p:cNvPicPr>
            <a:picLocks noChangeAspect="1"/>
          </p:cNvPicPr>
          <p:nvPr/>
        </p:nvPicPr>
        <p:blipFill>
          <a:blip r:embed="rId3" cstate="print"/>
          <a:stretch>
            <a:fillRect/>
          </a:stretch>
        </p:blipFill>
        <p:spPr>
          <a:xfrm>
            <a:off x="4339901" y="252412"/>
            <a:ext cx="7505700" cy="6353175"/>
          </a:xfrm>
          <a:prstGeom prst="rect">
            <a:avLst/>
          </a:prstGeom>
        </p:spPr>
      </p:pic>
    </p:spTree>
    <p:extLst>
      <p:ext uri="{BB962C8B-B14F-4D97-AF65-F5344CB8AC3E}">
        <p14:creationId xmlns:p14="http://schemas.microsoft.com/office/powerpoint/2010/main" val="247111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EEF3-C0FF-4578-992A-4BA068FE752C}"/>
              </a:ext>
            </a:extLst>
          </p:cNvPr>
          <p:cNvSpPr>
            <a:spLocks noGrp="1"/>
          </p:cNvSpPr>
          <p:nvPr>
            <p:ph type="title"/>
          </p:nvPr>
        </p:nvSpPr>
        <p:spPr>
          <a:xfrm>
            <a:off x="380545" y="2515507"/>
            <a:ext cx="3500535" cy="1325563"/>
          </a:xfrm>
        </p:spPr>
        <p:txBody>
          <a:bodyPr>
            <a:normAutofit fontScale="90000"/>
          </a:bodyPr>
          <a:lstStyle/>
          <a:p>
            <a:r>
              <a:rPr lang="en-US" dirty="0">
                <a:solidFill>
                  <a:schemeClr val="accent2"/>
                </a:solidFill>
                <a:latin typeface="Franklin Gothic Demi" panose="020B0703020102020204" pitchFamily="34" charset="0"/>
              </a:rPr>
              <a:t>Components: Feedback Report and Vibrant Champions</a:t>
            </a:r>
          </a:p>
        </p:txBody>
      </p:sp>
      <p:pic>
        <p:nvPicPr>
          <p:cNvPr id="4" name="Picture 3">
            <a:extLst>
              <a:ext uri="{FF2B5EF4-FFF2-40B4-BE49-F238E27FC236}">
                <a16:creationId xmlns:a16="http://schemas.microsoft.com/office/drawing/2014/main" id="{13583ABA-FBD3-4A1A-9D1A-D4F0F307CA76}"/>
              </a:ext>
            </a:extLst>
          </p:cNvPr>
          <p:cNvPicPr>
            <a:picLocks noChangeAspect="1"/>
          </p:cNvPicPr>
          <p:nvPr/>
        </p:nvPicPr>
        <p:blipFill rotWithShape="1">
          <a:blip r:embed="rId3" cstate="print"/>
          <a:srcRect b="1522"/>
          <a:stretch/>
        </p:blipFill>
        <p:spPr>
          <a:xfrm>
            <a:off x="4002833" y="387220"/>
            <a:ext cx="7808622" cy="6083559"/>
          </a:xfrm>
          <a:prstGeom prst="rect">
            <a:avLst/>
          </a:prstGeom>
        </p:spPr>
      </p:pic>
    </p:spTree>
    <p:extLst>
      <p:ext uri="{BB962C8B-B14F-4D97-AF65-F5344CB8AC3E}">
        <p14:creationId xmlns:p14="http://schemas.microsoft.com/office/powerpoint/2010/main" val="2127717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EEF3-C0FF-4578-992A-4BA068FE752C}"/>
              </a:ext>
            </a:extLst>
          </p:cNvPr>
          <p:cNvSpPr>
            <a:spLocks noGrp="1"/>
          </p:cNvSpPr>
          <p:nvPr>
            <p:ph type="title"/>
          </p:nvPr>
        </p:nvSpPr>
        <p:spPr>
          <a:xfrm>
            <a:off x="502298" y="2352546"/>
            <a:ext cx="3500535" cy="1325563"/>
          </a:xfrm>
        </p:spPr>
        <p:txBody>
          <a:bodyPr>
            <a:normAutofit fontScale="90000"/>
          </a:bodyPr>
          <a:lstStyle/>
          <a:p>
            <a:r>
              <a:rPr lang="en-US" dirty="0">
                <a:solidFill>
                  <a:schemeClr val="accent2"/>
                </a:solidFill>
                <a:latin typeface="Franklin Gothic Demi" panose="020B0703020102020204" pitchFamily="34" charset="0"/>
              </a:rPr>
              <a:t>Components: Vibrant Talent Consultants</a:t>
            </a:r>
          </a:p>
        </p:txBody>
      </p:sp>
      <p:sp>
        <p:nvSpPr>
          <p:cNvPr id="9" name="TextBox 8">
            <a:extLst>
              <a:ext uri="{FF2B5EF4-FFF2-40B4-BE49-F238E27FC236}">
                <a16:creationId xmlns:a16="http://schemas.microsoft.com/office/drawing/2014/main" id="{04F9C638-400F-424C-A188-C1C31DFC0E67}"/>
              </a:ext>
            </a:extLst>
          </p:cNvPr>
          <p:cNvSpPr txBox="1"/>
          <p:nvPr/>
        </p:nvSpPr>
        <p:spPr>
          <a:xfrm>
            <a:off x="4473654" y="797510"/>
            <a:ext cx="7216048" cy="5262979"/>
          </a:xfrm>
          <a:prstGeom prst="rect">
            <a:avLst/>
          </a:prstGeom>
          <a:noFill/>
        </p:spPr>
        <p:txBody>
          <a:bodyPr wrap="square" rtlCol="0">
            <a:spAutoFit/>
          </a:bodyPr>
          <a:lstStyle/>
          <a:p>
            <a:r>
              <a:rPr lang="en-US" sz="2400" dirty="0">
                <a:solidFill>
                  <a:srgbClr val="FFC000"/>
                </a:solidFill>
              </a:rPr>
              <a:t>Customized advisory services to foster a more welcoming, inclusive and diverse workplace.</a:t>
            </a:r>
          </a:p>
          <a:p>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Workplace culture studies</a:t>
            </a:r>
          </a:p>
          <a:p>
            <a:pPr marL="285750" indent="-285750">
              <a:buFont typeface="Arial" panose="020B0604020202020204" pitchFamily="34" charset="0"/>
              <a:buChar char="•"/>
            </a:pPr>
            <a:r>
              <a:rPr lang="en-US" sz="2400" dirty="0">
                <a:solidFill>
                  <a:schemeClr val="bg1"/>
                </a:solidFill>
              </a:rPr>
              <a:t>Diversity, equity, and inclusion strategic plans</a:t>
            </a:r>
          </a:p>
          <a:p>
            <a:pPr marL="285750" indent="-285750">
              <a:buFont typeface="Arial" panose="020B0604020202020204" pitchFamily="34" charset="0"/>
              <a:buChar char="•"/>
            </a:pPr>
            <a:r>
              <a:rPr lang="en-US" sz="2400" dirty="0">
                <a:solidFill>
                  <a:schemeClr val="bg1"/>
                </a:solidFill>
              </a:rPr>
              <a:t>Outreach and mentoring programs for underrepresented candidates</a:t>
            </a:r>
          </a:p>
          <a:p>
            <a:pPr marL="285750" indent="-285750">
              <a:buFont typeface="Arial" panose="020B0604020202020204" pitchFamily="34" charset="0"/>
              <a:buChar char="•"/>
            </a:pPr>
            <a:r>
              <a:rPr lang="en-US" sz="2400" dirty="0">
                <a:solidFill>
                  <a:schemeClr val="bg1"/>
                </a:solidFill>
              </a:rPr>
              <a:t>Policy and procedure reviews</a:t>
            </a:r>
          </a:p>
          <a:p>
            <a:pPr marL="285750" indent="-285750">
              <a:buFont typeface="Arial" panose="020B0604020202020204" pitchFamily="34" charset="0"/>
              <a:buChar char="•"/>
            </a:pPr>
            <a:r>
              <a:rPr lang="en-US" sz="2400" dirty="0">
                <a:solidFill>
                  <a:schemeClr val="bg1"/>
                </a:solidFill>
              </a:rPr>
              <a:t>Talent engagement programming</a:t>
            </a:r>
          </a:p>
          <a:p>
            <a:pPr marL="285750" indent="-285750">
              <a:buFont typeface="Arial" panose="020B0604020202020204" pitchFamily="34" charset="0"/>
              <a:buChar char="•"/>
            </a:pPr>
            <a:r>
              <a:rPr lang="en-US" sz="2400" dirty="0">
                <a:solidFill>
                  <a:schemeClr val="bg1"/>
                </a:solidFill>
              </a:rPr>
              <a:t>Talent elevation programming</a:t>
            </a:r>
          </a:p>
          <a:p>
            <a:pPr marL="285750" indent="-285750">
              <a:buFont typeface="Arial" panose="020B0604020202020204" pitchFamily="34" charset="0"/>
              <a:buChar char="•"/>
            </a:pPr>
            <a:r>
              <a:rPr lang="en-US" sz="2400" dirty="0">
                <a:solidFill>
                  <a:schemeClr val="bg1"/>
                </a:solidFill>
              </a:rPr>
              <a:t>Coaching for mid-level leaders around retention of multicultural talent</a:t>
            </a:r>
          </a:p>
          <a:p>
            <a:pPr marL="285750" indent="-285750">
              <a:buFont typeface="Arial" panose="020B0604020202020204" pitchFamily="34" charset="0"/>
              <a:buChar char="•"/>
            </a:pPr>
            <a:r>
              <a:rPr lang="en-US" sz="2400" dirty="0">
                <a:solidFill>
                  <a:schemeClr val="bg1"/>
                </a:solidFill>
              </a:rPr>
              <a:t>Learning plans to address cultural and bias awareness</a:t>
            </a:r>
          </a:p>
          <a:p>
            <a:pPr marL="285750" indent="-285750">
              <a:buFont typeface="Arial" panose="020B0604020202020204" pitchFamily="34" charset="0"/>
              <a:buChar char="•"/>
            </a:pPr>
            <a:r>
              <a:rPr lang="en-US" sz="2400" dirty="0">
                <a:solidFill>
                  <a:schemeClr val="bg1"/>
                </a:solidFill>
              </a:rPr>
              <a:t>Diversity, equity and inclusion education</a:t>
            </a:r>
          </a:p>
        </p:txBody>
      </p:sp>
    </p:spTree>
    <p:extLst>
      <p:ext uri="{BB962C8B-B14F-4D97-AF65-F5344CB8AC3E}">
        <p14:creationId xmlns:p14="http://schemas.microsoft.com/office/powerpoint/2010/main" val="267601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44A51B-9F32-4B32-8034-7BA3DD395E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75" y="112478"/>
            <a:ext cx="11706225" cy="6332178"/>
          </a:xfrm>
          <a:prstGeom prst="rect">
            <a:avLst/>
          </a:prstGeom>
        </p:spPr>
      </p:pic>
    </p:spTree>
    <p:extLst>
      <p:ext uri="{BB962C8B-B14F-4D97-AF65-F5344CB8AC3E}">
        <p14:creationId xmlns:p14="http://schemas.microsoft.com/office/powerpoint/2010/main" val="3468637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TotalTime>
  <Words>410</Words>
  <Application>Microsoft Office PowerPoint</Application>
  <PresentationFormat>Widescreen</PresentationFormat>
  <Paragraphs>66</Paragraphs>
  <Slides>7</Slides>
  <Notes>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Franklin Gothic Demi</vt:lpstr>
      <vt:lpstr>Webdings</vt:lpstr>
      <vt:lpstr>Office Theme</vt:lpstr>
      <vt:lpstr>The Vibrant Index Melanie Harrington, President &amp; CEO Lora McKnight, Director of Operations</vt:lpstr>
      <vt:lpstr>Vibrant Index - The CEO Interviews</vt:lpstr>
      <vt:lpstr>Project Rationale: Measure What Matters</vt:lpstr>
      <vt:lpstr>Components: Diversity and  Inclusion  Diagnostic </vt:lpstr>
      <vt:lpstr>Components: Feedback Report and Vibrant Champions</vt:lpstr>
      <vt:lpstr>Components: Vibrant Talent Consultants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Vibrant Index</dc:title>
  <dc:creator>Rachel Lange</dc:creator>
  <cp:lastModifiedBy>Deb Sadowski</cp:lastModifiedBy>
  <cp:revision>45</cp:revision>
  <dcterms:created xsi:type="dcterms:W3CDTF">2019-06-13T14:03:31Z</dcterms:created>
  <dcterms:modified xsi:type="dcterms:W3CDTF">2019-07-08T14:23:57Z</dcterms:modified>
</cp:coreProperties>
</file>